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9" r:id="rId2"/>
    <p:sldId id="260" r:id="rId3"/>
    <p:sldId id="261" r:id="rId4"/>
    <p:sldId id="262" r:id="rId5"/>
    <p:sldId id="274" r:id="rId6"/>
    <p:sldId id="301" r:id="rId7"/>
    <p:sldId id="257" r:id="rId8"/>
    <p:sldId id="263" r:id="rId9"/>
    <p:sldId id="273" r:id="rId10"/>
    <p:sldId id="264" r:id="rId11"/>
    <p:sldId id="265" r:id="rId12"/>
    <p:sldId id="267" r:id="rId13"/>
    <p:sldId id="268" r:id="rId14"/>
    <p:sldId id="269" r:id="rId15"/>
    <p:sldId id="266" r:id="rId16"/>
    <p:sldId id="271" r:id="rId17"/>
    <p:sldId id="270" r:id="rId18"/>
    <p:sldId id="272" r:id="rId19"/>
    <p:sldId id="286" r:id="rId20"/>
    <p:sldId id="289" r:id="rId21"/>
    <p:sldId id="293" r:id="rId22"/>
    <p:sldId id="287" r:id="rId23"/>
    <p:sldId id="288" r:id="rId24"/>
    <p:sldId id="290" r:id="rId25"/>
    <p:sldId id="291" r:id="rId26"/>
    <p:sldId id="292" r:id="rId27"/>
    <p:sldId id="275" r:id="rId28"/>
    <p:sldId id="276" r:id="rId29"/>
    <p:sldId id="277" r:id="rId30"/>
    <p:sldId id="278" r:id="rId31"/>
    <p:sldId id="279" r:id="rId32"/>
    <p:sldId id="280" r:id="rId33"/>
    <p:sldId id="284" r:id="rId34"/>
    <p:sldId id="281" r:id="rId35"/>
    <p:sldId id="282" r:id="rId36"/>
    <p:sldId id="283" r:id="rId37"/>
    <p:sldId id="285" r:id="rId38"/>
    <p:sldId id="294" r:id="rId39"/>
    <p:sldId id="295" r:id="rId40"/>
    <p:sldId id="296" r:id="rId41"/>
    <p:sldId id="302" r:id="rId42"/>
    <p:sldId id="297" r:id="rId43"/>
    <p:sldId id="299" r:id="rId44"/>
    <p:sldId id="300" r:id="rId45"/>
    <p:sldId id="256" r:id="rId46"/>
    <p:sldId id="258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3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C56CF4-799D-4880-AB64-16F147F9B0B8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83597A-C8A2-450F-A673-CFB49DBE34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106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83597A-C8A2-450F-A673-CFB49DBE346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079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83597A-C8A2-450F-A673-CFB49DBE346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885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83597A-C8A2-450F-A673-CFB49DBE346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591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83597A-C8A2-450F-A673-CFB49DBE346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239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4EA81-60EA-29A0-B7CE-B24A7AC194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93AA01-15D3-7609-2EF1-1A3AF06DD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EFF42C-3E11-B1A4-253A-630F079BE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4D01-02C6-49FD-84AB-FECDFD5A2F60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9517F3-5E7D-62D1-2536-7D53AC780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1F7ED6-B480-172E-5963-8E49EE4E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462DF-F844-43ED-89DC-79BCA59F98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973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40239E-56EB-17CE-854C-90D60AAB7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0632AC-5CD0-6FAE-08AA-7B3665FB9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99C139-6E87-8031-7E7A-FFA00C153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4D01-02C6-49FD-84AB-FECDFD5A2F60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251453-BE97-C686-B82C-592DA0D0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74E190-8C53-E0CB-085B-F4E4597F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462DF-F844-43ED-89DC-79BCA59F98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012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4883B1E-2E8A-6C22-361D-48F955853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93AF75-0208-2319-B8AB-0F4B22E08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D330B8-D3F2-CAE6-5E94-77A51B55C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4D01-02C6-49FD-84AB-FECDFD5A2F60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AEAABD-C968-0DD5-2E12-209C76BCF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96B67E-FFD8-4894-D873-DFD8F830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462DF-F844-43ED-89DC-79BCA59F98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514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95ECFD-4929-4887-CA6D-A3F8299C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E61CD-C7D8-4CB4-7871-E659DDCC0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D4E6D8-206D-3EA4-1E78-D2292E24C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4D01-02C6-49FD-84AB-FECDFD5A2F60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16DE65-84AE-BB5F-00F3-5D233957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862096-FDCA-6E33-7028-B079B4A7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462DF-F844-43ED-89DC-79BCA59F98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36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AA3D5-ACFB-67E4-D316-A19030B4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913F19-F7C9-CD23-28FA-60AFA105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55A37F-904F-71D9-0816-EF6B9274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4D01-02C6-49FD-84AB-FECDFD5A2F60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E8A0D8-7CFB-4D86-2BB5-C827950E7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0B94C1-B022-57E2-B208-25C95773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462DF-F844-43ED-89DC-79BCA59F98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631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5F9F3-A994-DDAF-279C-27B88239B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7EAB54-80EB-61C5-E362-92EA3F87F8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C3A6D9-6239-1E17-711F-6F36DFFD3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1A7C79-670C-0EDB-E47C-D0365E032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4D01-02C6-49FD-84AB-FECDFD5A2F60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BA8427-2AD7-0578-3147-ECF6F77F4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15EC6D-42E7-0011-B154-F0562274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462DF-F844-43ED-89DC-79BCA59F98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510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8E7A9-EEAF-DD2C-A903-57D79FF4E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BE8D59-2112-6C30-54B9-5CA13B630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E5CCD4-0BCC-0C25-6F1A-E2AF9716B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E62AB2D-1099-8DCF-9067-2FD6175831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066ACB7-6A22-B1BC-ED0E-97BB02CFEE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F9467BD-3B04-FF53-8BFC-828B9F704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4D01-02C6-49FD-84AB-FECDFD5A2F60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762BF7-3FDA-44A4-9519-A2BA8129E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EAEC0B9-00FA-69AF-B205-DB12BC5F9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462DF-F844-43ED-89DC-79BCA59F98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76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E3016-CCE1-D8D3-97F5-6E79E5D5F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230AF0-A34D-8F1A-2B62-97FCC30A8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4D01-02C6-49FD-84AB-FECDFD5A2F60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CF49E6-DCD6-5391-85B0-0F32C094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7ACD73-E92E-2E00-37E1-90F9A42F4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462DF-F844-43ED-89DC-79BCA59F98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247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2EF6422-BFC6-54E6-17AD-2BEA28366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4D01-02C6-49FD-84AB-FECDFD5A2F60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C09080-F3F0-8B27-749B-9B3CD192B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C39D6A-8A74-F61D-A067-F871EBAD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462DF-F844-43ED-89DC-79BCA59F98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186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585374-998E-A76B-769D-37D7459C7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55EA6F-3580-4A35-4A0A-8A4A8A62E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7FDCE7-920F-A7A0-F08E-C0667905A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389607-2037-004C-4B76-2D08FD033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4D01-02C6-49FD-84AB-FECDFD5A2F60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086670-B2A2-479B-C744-23586331F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B3849D-CD37-3CD2-4A2C-024AD0642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462DF-F844-43ED-89DC-79BCA59F98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526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49A4B-512B-F72C-8921-3E0DAE239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6220A86-35B5-EF9B-E5FA-2851C5D3BF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5469C1-2366-DE66-D5DF-F28F6F3BA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AC184D-7425-7974-2937-14F78104B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E4D01-02C6-49FD-84AB-FECDFD5A2F60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8A74C0-C365-E0D6-84A8-7788DE217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CFB2C0-F459-EDE7-D378-BEB3BBF0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462DF-F844-43ED-89DC-79BCA59F98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052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E1C9F44-7ED7-1F3E-2C83-F78225E2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3F02CE-2FDF-7151-3E00-9C0462189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27808C-4E39-5537-DE24-317AD3263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E4D01-02C6-49FD-84AB-FECDFD5A2F60}" type="datetimeFigureOut">
              <a:rPr lang="zh-CN" altLang="en-US" smtClean="0"/>
              <a:t>2025/11/29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5750E1-89F9-3432-FBF2-12148678A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5F9026-6746-27E8-1D7E-DC66AE4B3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462DF-F844-43ED-89DC-79BCA59F98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650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2255D-24B8-4A62-27D5-AC5741E13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68" y="121285"/>
            <a:ext cx="10515600" cy="707771"/>
          </a:xfrm>
        </p:spPr>
        <p:txBody>
          <a:bodyPr>
            <a:normAutofit fontScale="90000"/>
          </a:bodyPr>
          <a:lstStyle/>
          <a:p>
            <a:r>
              <a:rPr lang="en-US" altLang="zh-CN" sz="2800" dirty="0"/>
              <a:t>GRPO </a:t>
            </a:r>
            <a:r>
              <a:rPr lang="zh-CN" altLang="en-US" sz="2800" dirty="0"/>
              <a:t>计算 </a:t>
            </a:r>
            <a:r>
              <a:rPr lang="en-US" altLang="zh-CN" sz="2800" dirty="0"/>
              <a:t>Advantage – </a:t>
            </a:r>
            <a:r>
              <a:rPr lang="zh-CN" altLang="en-US" sz="2800" dirty="0"/>
              <a:t>一个</a:t>
            </a:r>
            <a:r>
              <a:rPr lang="en-US" altLang="zh-CN" sz="2800" dirty="0"/>
              <a:t>Prompt</a:t>
            </a:r>
            <a:r>
              <a:rPr lang="zh-CN" altLang="en-US" sz="2800" dirty="0"/>
              <a:t>经过</a:t>
            </a:r>
            <a:r>
              <a:rPr lang="en-US" altLang="zh-CN" sz="2800" dirty="0"/>
              <a:t>N</a:t>
            </a:r>
            <a:r>
              <a:rPr lang="zh-CN" altLang="en-US" sz="2800" dirty="0"/>
              <a:t>次</a:t>
            </a:r>
            <a:r>
              <a:rPr lang="en-US" altLang="zh-CN" sz="2800" dirty="0"/>
              <a:t>Rollout</a:t>
            </a:r>
            <a:r>
              <a:rPr lang="zh-CN" altLang="en-US" sz="2800" dirty="0"/>
              <a:t>之后经过奖励函数计算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724614-1FA3-97C4-0B6B-75AB3869E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33" y="1077397"/>
            <a:ext cx="6314286" cy="4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1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25029-23FC-031B-79EF-1CA19FC5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63FC34-8EBC-CE21-8979-942A42A0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72597"/>
            <a:ext cx="9951768" cy="543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07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4F23B-C793-D210-A95E-F16516B16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96" y="131762"/>
            <a:ext cx="10515600" cy="549275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获得响应级自信度（</a:t>
            </a:r>
            <a:r>
              <a:rPr lang="en-US" altLang="zh-CN" sz="3200" dirty="0"/>
              <a:t>Response-Level Confidence</a:t>
            </a:r>
            <a:r>
              <a:rPr lang="zh-CN" altLang="en-US" sz="3200" dirty="0"/>
              <a:t>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6F3AAA3-10BA-F7BB-E994-E23A3EF62B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54151" y="681037"/>
                <a:ext cx="3441192" cy="228049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sz="1600" dirty="0">
                    <a:latin typeface="+mj-lt"/>
                    <a:ea typeface="+mj-ea"/>
                    <a:cs typeface="+mj-cs"/>
                  </a:rPr>
                  <a:t>轨迹长度为 </a:t>
                </a:r>
                <a14:m>
                  <m:oMath xmlns:m="http://schemas.openxmlformats.org/officeDocument/2006/math">
                    <m:r>
                      <a:rPr lang="zh-CN" altLang="en-US" sz="16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∣</m:t>
                    </m:r>
                    <m:sSub>
                      <m:sSubPr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zh-CN" altLang="en-US" sz="16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𝑜</m:t>
                        </m:r>
                      </m:e>
                      <m:sub>
                        <m:r>
                          <a:rPr lang="zh-CN" altLang="en-US" sz="16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𝑖</m:t>
                        </m:r>
                      </m:sub>
                    </m:sSub>
                    <m:r>
                      <a:rPr lang="zh-CN" altLang="en-US" sz="16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∣</m:t>
                    </m:r>
                  </m:oMath>
                </a14:m>
                <a:endParaRPr lang="zh-CN" altLang="en-US" sz="1600" dirty="0">
                  <a:latin typeface="+mj-lt"/>
                  <a:ea typeface="+mj-ea"/>
                  <a:cs typeface="+mj-cs"/>
                </a:endParaRPr>
              </a:p>
              <a:p>
                <a:r>
                  <a:rPr lang="zh-CN" altLang="en-US" sz="1600" dirty="0">
                    <a:latin typeface="+mj-lt"/>
                    <a:ea typeface="+mj-ea"/>
                    <a:cs typeface="+mj-cs"/>
                  </a:rPr>
                  <a:t>在每一步 </a:t>
                </a:r>
                <a14:m>
                  <m:oMath xmlns:m="http://schemas.openxmlformats.org/officeDocument/2006/math">
                    <m:r>
                      <a:rPr lang="zh-CN" altLang="en-US" sz="16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𝑡</m:t>
                    </m:r>
                  </m:oMath>
                </a14:m>
                <a:r>
                  <a:rPr lang="zh-CN" altLang="en-US" sz="1600" dirty="0">
                    <a:latin typeface="+mj-lt"/>
                    <a:ea typeface="+mj-ea"/>
                    <a:cs typeface="+mj-cs"/>
                  </a:rPr>
                  <a:t>，模型输出一个 预测概率分布</a:t>
                </a:r>
              </a:p>
              <a:p>
                <a:r>
                  <a:rPr lang="zh-CN" altLang="en-US" sz="1600" dirty="0">
                    <a:latin typeface="+mj-lt"/>
                    <a:ea typeface="+mj-ea"/>
                    <a:cs typeface="+mj-cs"/>
                  </a:rPr>
                  <a:t>将这个概率分布与“全词表的均匀分布”（即比如词表是五，那就是</a:t>
                </a:r>
                <a:r>
                  <a:rPr lang="en-US" altLang="zh-CN" sz="1600" dirty="0">
                    <a:latin typeface="+mj-lt"/>
                    <a:ea typeface="+mj-ea"/>
                    <a:cs typeface="+mj-cs"/>
                  </a:rPr>
                  <a:t>0.2</a:t>
                </a:r>
                <a:r>
                  <a:rPr lang="zh-CN" altLang="en-US" sz="1600" dirty="0">
                    <a:latin typeface="+mj-lt"/>
                    <a:ea typeface="+mj-ea"/>
                    <a:cs typeface="+mj-cs"/>
                  </a:rPr>
                  <a:t>的均匀分布</a:t>
                </a:r>
                <a:r>
                  <a:rPr lang="en-US" altLang="zh-CN" sz="1600" dirty="0">
                    <a:latin typeface="+mj-lt"/>
                    <a:ea typeface="+mj-ea"/>
                    <a:cs typeface="+mj-cs"/>
                  </a:rPr>
                  <a:t>) </a:t>
                </a:r>
                <a:r>
                  <a:rPr lang="zh-CN" altLang="en-US" sz="1600" dirty="0">
                    <a:latin typeface="+mj-lt"/>
                    <a:ea typeface="+mj-ea"/>
                    <a:cs typeface="+mj-cs"/>
                  </a:rPr>
                  <a:t>做 </a:t>
                </a:r>
                <a:r>
                  <a:rPr lang="en-US" altLang="zh-CN" sz="1600" dirty="0">
                    <a:latin typeface="+mj-lt"/>
                    <a:ea typeface="+mj-ea"/>
                    <a:cs typeface="+mj-cs"/>
                  </a:rPr>
                  <a:t>KL</a:t>
                </a:r>
              </a:p>
              <a:p>
                <a:r>
                  <a:rPr lang="zh-CN" altLang="en-US" sz="1600" dirty="0">
                    <a:latin typeface="+mj-lt"/>
                    <a:ea typeface="+mj-ea"/>
                    <a:cs typeface="+mj-cs"/>
                  </a:rPr>
                  <a:t>越偏离均匀 → 越自信</a:t>
                </a:r>
              </a:p>
              <a:p>
                <a:r>
                  <a:rPr lang="zh-CN" altLang="en-US" sz="1600" dirty="0">
                    <a:latin typeface="+mj-lt"/>
                    <a:ea typeface="+mj-ea"/>
                    <a:cs typeface="+mj-cs"/>
                  </a:rPr>
                  <a:t>最后对所有 </a:t>
                </a:r>
                <a:r>
                  <a:rPr lang="en-US" altLang="zh-CN" sz="1600" dirty="0">
                    <a:latin typeface="+mj-lt"/>
                    <a:ea typeface="+mj-ea"/>
                    <a:cs typeface="+mj-cs"/>
                  </a:rPr>
                  <a:t>token </a:t>
                </a:r>
                <a:r>
                  <a:rPr lang="zh-CN" altLang="en-US" sz="1600" dirty="0">
                    <a:latin typeface="+mj-lt"/>
                    <a:ea typeface="+mj-ea"/>
                    <a:cs typeface="+mj-cs"/>
                  </a:rPr>
                  <a:t>求平均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6F3AAA3-10BA-F7BB-E994-E23A3EF62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54151" y="681037"/>
                <a:ext cx="3441192" cy="2280491"/>
              </a:xfrm>
              <a:blipFill>
                <a:blip r:embed="rId3"/>
                <a:stretch>
                  <a:fillRect l="-709" t="-26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5AD451E-DBC3-1438-E1F1-CF1C4BD20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96" y="681037"/>
            <a:ext cx="6678863" cy="842963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740E3EA9-402D-6030-6094-F71F8C44D8F0}"/>
              </a:ext>
            </a:extLst>
          </p:cNvPr>
          <p:cNvSpPr txBox="1">
            <a:spLocks/>
          </p:cNvSpPr>
          <p:nvPr/>
        </p:nvSpPr>
        <p:spPr>
          <a:xfrm>
            <a:off x="234696" y="2961528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/>
              <a:t>获得</a:t>
            </a:r>
            <a:r>
              <a:rPr lang="en-US" altLang="zh-CN" sz="3200" dirty="0"/>
              <a:t>Token-Level Certainty</a:t>
            </a:r>
            <a:endParaRPr lang="zh-CN" altLang="en-US" sz="3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AD45AB-B7FF-116F-4CE8-7A1FE19C7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3831433"/>
            <a:ext cx="8000000" cy="2257143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6408C34-870D-A3CC-B34E-88866FC3B240}"/>
              </a:ext>
            </a:extLst>
          </p:cNvPr>
          <p:cNvSpPr txBox="1">
            <a:spLocks/>
          </p:cNvSpPr>
          <p:nvPr/>
        </p:nvSpPr>
        <p:spPr>
          <a:xfrm>
            <a:off x="8454151" y="3808085"/>
            <a:ext cx="3617453" cy="2280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+mj-lt"/>
                <a:ea typeface="+mj-ea"/>
                <a:cs typeface="+mj-cs"/>
              </a:rPr>
              <a:t>没有经过</a:t>
            </a:r>
            <a:r>
              <a:rPr lang="en-US" altLang="zh-CN" sz="1600" dirty="0" err="1">
                <a:latin typeface="+mj-lt"/>
                <a:ea typeface="+mj-ea"/>
                <a:cs typeface="+mj-cs"/>
              </a:rPr>
              <a:t>Softmax</a:t>
            </a:r>
            <a:r>
              <a:rPr lang="zh-CN" altLang="en-US" sz="1600" dirty="0">
                <a:latin typeface="+mj-lt"/>
                <a:ea typeface="+mj-ea"/>
                <a:cs typeface="+mj-cs"/>
              </a:rPr>
              <a:t>之后的概率</a:t>
            </a:r>
            <a:endParaRPr lang="en-US" altLang="zh-CN" sz="1600" dirty="0">
              <a:latin typeface="+mj-lt"/>
              <a:ea typeface="+mj-ea"/>
              <a:cs typeface="+mj-cs"/>
            </a:endParaRPr>
          </a:p>
          <a:p>
            <a:endParaRPr lang="en-US" altLang="zh-CN" sz="1600" dirty="0">
              <a:latin typeface="+mj-lt"/>
              <a:ea typeface="+mj-ea"/>
              <a:cs typeface="+mj-cs"/>
            </a:endParaRPr>
          </a:p>
          <a:p>
            <a:endParaRPr lang="en-US" altLang="zh-CN" sz="1600" dirty="0">
              <a:latin typeface="+mj-lt"/>
              <a:ea typeface="+mj-ea"/>
              <a:cs typeface="+mj-cs"/>
            </a:endParaRPr>
          </a:p>
          <a:p>
            <a:r>
              <a:rPr lang="en-US" altLang="zh-CN" sz="1600" dirty="0" err="1">
                <a:latin typeface="+mj-lt"/>
                <a:ea typeface="+mj-ea"/>
                <a:cs typeface="+mj-cs"/>
              </a:rPr>
              <a:t>softmax</a:t>
            </a:r>
            <a:r>
              <a:rPr lang="en-US" altLang="zh-CN" sz="1600" dirty="0">
                <a:latin typeface="+mj-lt"/>
                <a:ea typeface="+mj-ea"/>
                <a:cs typeface="+mj-cs"/>
              </a:rPr>
              <a:t> </a:t>
            </a:r>
            <a:r>
              <a:rPr lang="zh-CN" altLang="en-US" sz="1600" dirty="0">
                <a:latin typeface="+mj-lt"/>
                <a:ea typeface="+mj-ea"/>
                <a:cs typeface="+mj-cs"/>
              </a:rPr>
              <a:t>后的概率可能 过度校准或欠校准（</a:t>
            </a:r>
            <a:r>
              <a:rPr lang="en-US" altLang="zh-CN" sz="1600" dirty="0">
                <a:latin typeface="+mj-lt"/>
                <a:ea typeface="+mj-ea"/>
                <a:cs typeface="+mj-cs"/>
              </a:rPr>
              <a:t>poor calibration</a:t>
            </a:r>
            <a:r>
              <a:rPr lang="zh-CN" altLang="en-US" sz="1600" dirty="0">
                <a:latin typeface="+mj-lt"/>
                <a:ea typeface="+mj-ea"/>
                <a:cs typeface="+mj-cs"/>
              </a:rPr>
              <a:t>）原始 </a:t>
            </a:r>
            <a:r>
              <a:rPr lang="en-US" altLang="zh-CN" sz="1600" dirty="0">
                <a:latin typeface="+mj-lt"/>
                <a:ea typeface="+mj-ea"/>
                <a:cs typeface="+mj-cs"/>
              </a:rPr>
              <a:t>logits </a:t>
            </a:r>
            <a:r>
              <a:rPr lang="zh-CN" altLang="en-US" sz="1600" dirty="0">
                <a:latin typeface="+mj-lt"/>
                <a:ea typeface="+mj-ea"/>
                <a:cs typeface="+mj-cs"/>
              </a:rPr>
              <a:t>在 </a:t>
            </a:r>
            <a:r>
              <a:rPr lang="en-US" altLang="zh-CN" sz="1600" dirty="0" err="1">
                <a:latin typeface="+mj-lt"/>
                <a:ea typeface="+mj-ea"/>
                <a:cs typeface="+mj-cs"/>
              </a:rPr>
              <a:t>softmax</a:t>
            </a:r>
            <a:r>
              <a:rPr lang="en-US" altLang="zh-CN" sz="1600" dirty="0">
                <a:latin typeface="+mj-lt"/>
                <a:ea typeface="+mj-ea"/>
                <a:cs typeface="+mj-cs"/>
              </a:rPr>
              <a:t> </a:t>
            </a:r>
            <a:r>
              <a:rPr lang="zh-CN" altLang="en-US" sz="1600" dirty="0">
                <a:latin typeface="+mj-lt"/>
                <a:ea typeface="+mj-ea"/>
                <a:cs typeface="+mj-cs"/>
              </a:rPr>
              <a:t>前，没有被指数函数压缩→ 更能反映“模型内部真实的置信度”</a:t>
            </a:r>
          </a:p>
        </p:txBody>
      </p:sp>
    </p:spTree>
    <p:extLst>
      <p:ext uri="{BB962C8B-B14F-4D97-AF65-F5344CB8AC3E}">
        <p14:creationId xmlns:p14="http://schemas.microsoft.com/office/powerpoint/2010/main" val="2068881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4327D-9758-CDC2-DAC2-6B72FCED0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6" y="-90826"/>
            <a:ext cx="10515600" cy="975995"/>
          </a:xfrm>
        </p:spPr>
        <p:txBody>
          <a:bodyPr/>
          <a:lstStyle/>
          <a:p>
            <a:r>
              <a:rPr lang="zh-CN" altLang="en-US" sz="3200" dirty="0"/>
              <a:t>响应级优势调制（</a:t>
            </a:r>
            <a:r>
              <a:rPr lang="en-US" altLang="zh-CN" sz="3200" dirty="0"/>
              <a:t>Response-Level Advantage Modulation</a:t>
            </a:r>
            <a:r>
              <a:rPr lang="zh-CN" altLang="en-US" sz="3200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9FF4FC-67BB-043F-FDAC-706384592B16}"/>
              </a:ext>
            </a:extLst>
          </p:cNvPr>
          <p:cNvPicPr>
            <a:picLocks/>
          </p:cNvPicPr>
          <p:nvPr/>
        </p:nvPicPr>
        <p:blipFill>
          <a:blip r:embed="rId2"/>
          <a:srcRect t="9804" r="1581"/>
          <a:stretch>
            <a:fillRect/>
          </a:stretch>
        </p:blipFill>
        <p:spPr>
          <a:xfrm>
            <a:off x="603483" y="665078"/>
            <a:ext cx="8351561" cy="61075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45A250-00C5-256B-616E-86A51798E85D}"/>
              </a:ext>
            </a:extLst>
          </p:cNvPr>
          <p:cNvPicPr>
            <a:picLocks/>
          </p:cNvPicPr>
          <p:nvPr/>
        </p:nvPicPr>
        <p:blipFill>
          <a:blip r:embed="rId3"/>
          <a:srcRect l="60761" t="22602" r="7885" b="21697"/>
          <a:stretch>
            <a:fillRect/>
          </a:stretch>
        </p:blipFill>
        <p:spPr>
          <a:xfrm>
            <a:off x="9613392" y="3464234"/>
            <a:ext cx="1648311" cy="5092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E1381F2-F3B0-DA04-421E-9DE64DC8AD1B}"/>
              </a:ext>
            </a:extLst>
          </p:cNvPr>
          <p:cNvSpPr txBox="1"/>
          <p:nvPr/>
        </p:nvSpPr>
        <p:spPr>
          <a:xfrm>
            <a:off x="9232391" y="2887943"/>
            <a:ext cx="267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调制之后的优势值为</a:t>
            </a:r>
          </a:p>
        </p:txBody>
      </p:sp>
    </p:spTree>
    <p:extLst>
      <p:ext uri="{BB962C8B-B14F-4D97-AF65-F5344CB8AC3E}">
        <p14:creationId xmlns:p14="http://schemas.microsoft.com/office/powerpoint/2010/main" val="3848527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198BB-9A30-B32D-C10B-51CF634D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16" y="152367"/>
            <a:ext cx="10515600" cy="822993"/>
          </a:xfrm>
        </p:spPr>
        <p:txBody>
          <a:bodyPr/>
          <a:lstStyle/>
          <a:p>
            <a:r>
              <a:rPr lang="en-US" altLang="zh-CN" sz="3200" dirty="0"/>
              <a:t>Token </a:t>
            </a:r>
            <a:r>
              <a:rPr lang="zh-CN" altLang="en-US" sz="3200" dirty="0"/>
              <a:t>级确定性惩罚（</a:t>
            </a:r>
            <a:r>
              <a:rPr lang="en-US" altLang="zh-CN" sz="3200" dirty="0"/>
              <a:t>Token-Level Certainty Penalty</a:t>
            </a:r>
            <a:r>
              <a:rPr lang="zh-CN" altLang="en-US" sz="3200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D9AD45-314C-1B1F-9EE2-D7485CB6A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16" y="975360"/>
            <a:ext cx="10518406" cy="385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5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A3EDEC-C2EC-0CAB-DD76-D39824E9F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72" y="252967"/>
            <a:ext cx="10515600" cy="749841"/>
          </a:xfrm>
        </p:spPr>
        <p:txBody>
          <a:bodyPr/>
          <a:lstStyle/>
          <a:p>
            <a:r>
              <a:rPr lang="zh-CN" altLang="en-US" sz="3200" dirty="0"/>
              <a:t>最终优势塑形公式（</a:t>
            </a:r>
            <a:r>
              <a:rPr lang="en-US" altLang="zh-CN" sz="3200" dirty="0"/>
              <a:t>Final Advantage Shaping Formula</a:t>
            </a:r>
            <a:r>
              <a:rPr lang="zh-CN" altLang="en-US" sz="3200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EA814D-B9A0-2146-E8D7-78E83F6FB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20" y="1075118"/>
            <a:ext cx="9780213" cy="470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85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FD46E-4617-03C6-2444-34415A5A5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24" y="0"/>
            <a:ext cx="10515600" cy="853440"/>
          </a:xfrm>
        </p:spPr>
        <p:txBody>
          <a:bodyPr/>
          <a:lstStyle/>
          <a:p>
            <a:r>
              <a:rPr lang="en-US" altLang="zh-CN" sz="3200" dirty="0"/>
              <a:t>Uncertainty-aware Advantage Shaping (UCAS)</a:t>
            </a:r>
            <a:endParaRPr lang="zh-CN" altLang="en-US" sz="32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0DC50E-B786-3B1F-0DE1-B061C29E4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328" y="895848"/>
            <a:ext cx="9499320" cy="506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32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A113A-BD6C-14A1-C8EB-380C336E5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97536"/>
            <a:ext cx="10515600" cy="681037"/>
          </a:xfrm>
        </p:spPr>
        <p:txBody>
          <a:bodyPr/>
          <a:lstStyle/>
          <a:p>
            <a:r>
              <a:rPr lang="en-US" altLang="zh-CN" sz="3200" dirty="0" err="1"/>
              <a:t>BaseLine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613D6E-0987-D07B-D4E2-6693CCBC3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1020952"/>
            <a:ext cx="11314176" cy="5270119"/>
          </a:xfrm>
        </p:spPr>
        <p:txBody>
          <a:bodyPr>
            <a:normAutofit/>
          </a:bodyPr>
          <a:lstStyle/>
          <a:p>
            <a:r>
              <a:rPr lang="en-US" altLang="zh-CN" b="1" dirty="0"/>
              <a:t>PRIME-Zero</a:t>
            </a:r>
            <a:r>
              <a:rPr lang="zh-CN" altLang="en-US" b="1" dirty="0"/>
              <a:t>（</a:t>
            </a:r>
            <a:r>
              <a:rPr lang="en-US" altLang="zh-CN" b="1" dirty="0"/>
              <a:t>Cui et al., 2025a</a:t>
            </a:r>
            <a:r>
              <a:rPr lang="zh-CN" altLang="en-US" b="1" dirty="0"/>
              <a:t>）</a:t>
            </a:r>
            <a:r>
              <a:rPr lang="en-US" altLang="zh-CN" b="1" dirty="0"/>
              <a:t>【</a:t>
            </a:r>
            <a:r>
              <a:rPr lang="zh-CN" altLang="en-US" b="1" dirty="0">
                <a:solidFill>
                  <a:srgbClr val="FF0000"/>
                </a:solidFill>
              </a:rPr>
              <a:t>过程奖励</a:t>
            </a:r>
            <a:r>
              <a:rPr lang="en-US" altLang="zh-CN" b="1" dirty="0"/>
              <a:t>】</a:t>
            </a:r>
            <a:r>
              <a:rPr lang="zh-CN" altLang="en-US" dirty="0"/>
              <a:t>：</a:t>
            </a:r>
            <a:br>
              <a:rPr lang="zh-CN" altLang="en-US" dirty="0"/>
            </a:br>
            <a:r>
              <a:rPr lang="zh-CN" altLang="en-US" dirty="0"/>
              <a:t>一种在线 </a:t>
            </a:r>
            <a:r>
              <a:rPr lang="en-US" altLang="zh-CN" dirty="0"/>
              <a:t>PRM </a:t>
            </a:r>
            <a:r>
              <a:rPr lang="zh-CN" altLang="en-US" dirty="0"/>
              <a:t>更新方法，</a:t>
            </a:r>
            <a:r>
              <a:rPr lang="zh-CN" altLang="en-US" dirty="0">
                <a:solidFill>
                  <a:srgbClr val="FF0000"/>
                </a:solidFill>
              </a:rPr>
              <a:t>利用从 </a:t>
            </a:r>
            <a:r>
              <a:rPr lang="en-US" altLang="zh-CN" dirty="0">
                <a:solidFill>
                  <a:srgbClr val="FF0000"/>
                </a:solidFill>
              </a:rPr>
              <a:t>rollouts </a:t>
            </a:r>
            <a:r>
              <a:rPr lang="zh-CN" altLang="en-US" dirty="0">
                <a:solidFill>
                  <a:srgbClr val="FF0000"/>
                </a:solidFill>
              </a:rPr>
              <a:t>和最终结果中隐式获取的过程奖励，无需显式标注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b="1" dirty="0"/>
              <a:t>Oat-Zero</a:t>
            </a:r>
            <a:r>
              <a:rPr lang="zh-CN" altLang="en-US" b="1" dirty="0"/>
              <a:t>（</a:t>
            </a:r>
            <a:r>
              <a:rPr lang="en-US" altLang="zh-CN" b="1" dirty="0"/>
              <a:t>Liu et al., 2025b</a:t>
            </a:r>
            <a:r>
              <a:rPr lang="zh-CN" altLang="en-US" b="1" dirty="0"/>
              <a:t>）</a:t>
            </a:r>
            <a:r>
              <a:rPr lang="en-US" altLang="zh-CN" b="1" dirty="0"/>
              <a:t>【</a:t>
            </a:r>
            <a:r>
              <a:rPr lang="zh-CN" altLang="en-US" b="1" dirty="0">
                <a:solidFill>
                  <a:srgbClr val="FF0000"/>
                </a:solidFill>
              </a:rPr>
              <a:t>规则奖励</a:t>
            </a:r>
            <a:r>
              <a:rPr lang="en-US" altLang="zh-CN" b="1" dirty="0"/>
              <a:t>】</a:t>
            </a:r>
            <a:r>
              <a:rPr lang="zh-CN" altLang="en-US" dirty="0"/>
              <a:t>：</a:t>
            </a:r>
            <a:br>
              <a:rPr lang="zh-CN" altLang="en-US" dirty="0"/>
            </a:br>
            <a:r>
              <a:rPr lang="zh-CN" altLang="en-US" dirty="0"/>
              <a:t>基于 </a:t>
            </a:r>
            <a:r>
              <a:rPr lang="en-US" altLang="zh-CN" dirty="0"/>
              <a:t>Qwen2.5-Math-7B</a:t>
            </a:r>
            <a:r>
              <a:rPr lang="zh-CN" altLang="en-US" dirty="0"/>
              <a:t>，使用</a:t>
            </a:r>
            <a:r>
              <a:rPr lang="zh-CN" altLang="en-US" dirty="0">
                <a:solidFill>
                  <a:srgbClr val="FF0000"/>
                </a:solidFill>
              </a:rPr>
              <a:t>规则奖励</a:t>
            </a:r>
            <a:r>
              <a:rPr lang="zh-CN" altLang="en-US" dirty="0"/>
              <a:t>，并结合 </a:t>
            </a:r>
            <a:r>
              <a:rPr lang="en-US" altLang="zh-CN" dirty="0" err="1"/>
              <a:t>Dr.GRPO</a:t>
            </a:r>
            <a:r>
              <a:rPr lang="en-US" altLang="zh-CN" dirty="0"/>
              <a:t> </a:t>
            </a:r>
            <a:r>
              <a:rPr lang="zh-CN" altLang="en-US" dirty="0"/>
              <a:t>算法，通过在策略损失中移除方差项并引入 </a:t>
            </a:r>
            <a:r>
              <a:rPr lang="en-US" altLang="zh-CN" dirty="0"/>
              <a:t>token </a:t>
            </a:r>
            <a:r>
              <a:rPr lang="zh-CN" altLang="en-US" dirty="0"/>
              <a:t>级归一化来改进训练</a:t>
            </a:r>
            <a:endParaRPr lang="en-US" altLang="zh-CN" dirty="0"/>
          </a:p>
          <a:p>
            <a:r>
              <a:rPr lang="en-US" altLang="zh-CN" b="1" dirty="0"/>
              <a:t>GRPO with Entropy Adv.</a:t>
            </a:r>
            <a:r>
              <a:rPr lang="zh-CN" altLang="en-US" b="1" dirty="0"/>
              <a:t>（</a:t>
            </a:r>
            <a:r>
              <a:rPr lang="en-US" altLang="zh-CN" b="1" dirty="0"/>
              <a:t>Cheng et al., 2025</a:t>
            </a:r>
            <a:r>
              <a:rPr lang="zh-CN" altLang="en-US" b="1" dirty="0"/>
              <a:t>）</a:t>
            </a:r>
            <a:r>
              <a:rPr lang="en-US" altLang="zh-CN" b="1" dirty="0"/>
              <a:t>【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zh-CN" altLang="en-US" b="1" dirty="0">
                <a:solidFill>
                  <a:srgbClr val="FF0000"/>
                </a:solidFill>
              </a:rPr>
              <a:t>值塑性</a:t>
            </a:r>
            <a:r>
              <a:rPr lang="en-US" altLang="zh-CN" b="1" dirty="0"/>
              <a:t>】</a:t>
            </a:r>
            <a:r>
              <a:rPr lang="zh-CN" altLang="en-US" dirty="0"/>
              <a:t>：</a:t>
            </a:r>
            <a:br>
              <a:rPr lang="zh-CN" altLang="en-US" dirty="0"/>
            </a:br>
            <a:r>
              <a:rPr lang="zh-CN" altLang="en-US" dirty="0"/>
              <a:t>通过引入裁剪后的、梯度分离的熵项作为优势的一部分，鼓励探索，从而扩展 </a:t>
            </a:r>
            <a:r>
              <a:rPr lang="en-US" altLang="zh-CN" dirty="0"/>
              <a:t>RLVR </a:t>
            </a:r>
            <a:r>
              <a:rPr lang="zh-CN" altLang="en-US" dirty="0"/>
              <a:t>训练。</a:t>
            </a:r>
            <a:endParaRPr lang="en-US" altLang="zh-CN" dirty="0"/>
          </a:p>
          <a:p>
            <a:r>
              <a:rPr lang="en-US" altLang="zh-CN" b="1" dirty="0"/>
              <a:t>KTAE</a:t>
            </a:r>
            <a:r>
              <a:rPr lang="zh-CN" altLang="en-US" b="1" dirty="0"/>
              <a:t>（</a:t>
            </a:r>
            <a:r>
              <a:rPr lang="en-US" altLang="zh-CN" b="1" dirty="0"/>
              <a:t>Sun et al., 2025b</a:t>
            </a:r>
            <a:r>
              <a:rPr lang="zh-CN" altLang="en-US" b="1" dirty="0"/>
              <a:t>）</a:t>
            </a:r>
            <a:r>
              <a:rPr lang="en-US" altLang="zh-CN" b="1" dirty="0"/>
              <a:t> 【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zh-CN" altLang="en-US" b="1" dirty="0">
                <a:solidFill>
                  <a:srgbClr val="FF0000"/>
                </a:solidFill>
              </a:rPr>
              <a:t>值塑性</a:t>
            </a:r>
            <a:r>
              <a:rPr lang="en-US" altLang="zh-CN" b="1" dirty="0"/>
              <a:t>】 </a:t>
            </a:r>
            <a:r>
              <a:rPr lang="zh-CN" altLang="en-US" dirty="0"/>
              <a:t>：</a:t>
            </a:r>
            <a:br>
              <a:rPr lang="zh-CN" altLang="en-US" dirty="0"/>
            </a:br>
            <a:r>
              <a:rPr lang="zh-CN" altLang="en-US" dirty="0"/>
              <a:t>一种结合 </a:t>
            </a:r>
            <a:r>
              <a:rPr lang="en-US" altLang="zh-CN" dirty="0"/>
              <a:t>DAPO </a:t>
            </a:r>
            <a:r>
              <a:rPr lang="zh-CN" altLang="en-US" dirty="0"/>
              <a:t>的 </a:t>
            </a:r>
            <a:r>
              <a:rPr lang="en-US" altLang="zh-CN" dirty="0"/>
              <a:t>token </a:t>
            </a:r>
            <a:r>
              <a:rPr lang="zh-CN" altLang="en-US" dirty="0"/>
              <a:t>级优势估计方法，通过统计关联计算关键 </a:t>
            </a:r>
            <a:r>
              <a:rPr lang="en-US" altLang="zh-CN" dirty="0"/>
              <a:t>token </a:t>
            </a:r>
            <a:r>
              <a:rPr lang="zh-CN" altLang="en-US" dirty="0"/>
              <a:t>的贡献，并结合基于 </a:t>
            </a:r>
            <a:r>
              <a:rPr lang="en-US" altLang="zh-CN" dirty="0"/>
              <a:t>rollouts </a:t>
            </a:r>
            <a:r>
              <a:rPr lang="zh-CN" altLang="en-US" dirty="0"/>
              <a:t>的优势。</a:t>
            </a:r>
          </a:p>
        </p:txBody>
      </p:sp>
    </p:spTree>
    <p:extLst>
      <p:ext uri="{BB962C8B-B14F-4D97-AF65-F5344CB8AC3E}">
        <p14:creationId xmlns:p14="http://schemas.microsoft.com/office/powerpoint/2010/main" val="297671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B70AA8-5F65-AF6D-E959-47AA4E1B3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4994"/>
            <a:ext cx="10914888" cy="720598"/>
          </a:xfrm>
        </p:spPr>
        <p:txBody>
          <a:bodyPr/>
          <a:lstStyle/>
          <a:p>
            <a:r>
              <a:rPr lang="en-US" altLang="zh-CN" sz="3200" dirty="0"/>
              <a:t>MAIN RESULTS</a:t>
            </a:r>
            <a:endParaRPr lang="zh-CN" altLang="en-US" sz="32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0EF5E83-F6A2-55C8-871F-7CDE77273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271" y="628056"/>
            <a:ext cx="10184409" cy="595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82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DFF54-C23E-7183-0C1B-EA1757BCC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88" y="22986"/>
            <a:ext cx="10515600" cy="756539"/>
          </a:xfrm>
        </p:spPr>
        <p:txBody>
          <a:bodyPr/>
          <a:lstStyle/>
          <a:p>
            <a:r>
              <a:rPr lang="en-US" altLang="zh-CN" sz="3200" dirty="0"/>
              <a:t>ABLATION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35E1BD-4768-0F9D-2D78-059F23ABC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70" y="1059306"/>
            <a:ext cx="11738660" cy="504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95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A4A255-72D3-0FA0-97EF-E97A58EED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09093"/>
            <a:ext cx="10515600" cy="1325563"/>
          </a:xfrm>
        </p:spPr>
        <p:txBody>
          <a:bodyPr/>
          <a:lstStyle/>
          <a:p>
            <a:r>
              <a:rPr lang="en-US" altLang="zh-CN" dirty="0"/>
              <a:t>Preliminary : Search-R1 </a:t>
            </a:r>
            <a:r>
              <a:rPr lang="zh-CN" altLang="en-US" dirty="0"/>
              <a:t>（</a:t>
            </a:r>
            <a:r>
              <a:rPr lang="en-US" altLang="zh-CN" dirty="0"/>
              <a:t>COLM 2025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5A3143-808D-BB16-DF5F-9B1D3F0EF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2" y="1284547"/>
            <a:ext cx="9802409" cy="363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77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5075A5-0964-4A9F-EBEF-7D6BBD44B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96" y="134303"/>
            <a:ext cx="10515600" cy="889826"/>
          </a:xfrm>
        </p:spPr>
        <p:txBody>
          <a:bodyPr/>
          <a:lstStyle/>
          <a:p>
            <a:r>
              <a:rPr lang="en-US" altLang="zh-CN" sz="2500" dirty="0"/>
              <a:t>GRPO </a:t>
            </a:r>
            <a:r>
              <a:rPr lang="zh-CN" altLang="en-US" sz="2500" dirty="0"/>
              <a:t>计算 </a:t>
            </a:r>
            <a:r>
              <a:rPr lang="en-US" altLang="zh-CN" sz="2500" dirty="0"/>
              <a:t>Advantage – </a:t>
            </a:r>
            <a:r>
              <a:rPr lang="zh-CN" altLang="en-US" sz="2500" dirty="0"/>
              <a:t>按</a:t>
            </a:r>
            <a:r>
              <a:rPr lang="en-US" altLang="zh-CN" sz="2500" dirty="0"/>
              <a:t>UID</a:t>
            </a:r>
            <a:r>
              <a:rPr lang="zh-CN" altLang="en-US" sz="2500" dirty="0"/>
              <a:t>进行分组，计算组内均值和方差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717537-BC70-A8D0-D00D-E02B130D6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018" y="914401"/>
            <a:ext cx="5771429" cy="19714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041FA7-070A-9858-2319-CFD8957F6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0" y="3472812"/>
            <a:ext cx="5841832" cy="21118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B70373-424A-6271-DA0E-111661C98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85873"/>
            <a:ext cx="6028571" cy="2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77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EC7CBE-552C-6A20-ED50-DD4DD8ADF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6" y="390114"/>
            <a:ext cx="10852787" cy="53025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1A1462-61EE-D405-B2A8-2B663393C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135" y="5847445"/>
            <a:ext cx="5885714" cy="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39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EA3A14-CF24-B157-3FFE-13A4CBBA7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06629"/>
            <a:ext cx="10515600" cy="1325563"/>
          </a:xfrm>
        </p:spPr>
        <p:txBody>
          <a:bodyPr/>
          <a:lstStyle/>
          <a:p>
            <a:r>
              <a:rPr lang="en-US" altLang="zh-CN" dirty="0"/>
              <a:t>State Masking Loss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97A65F-93C0-C232-B164-52DBB17137E5}"/>
              </a:ext>
            </a:extLst>
          </p:cNvPr>
          <p:cNvPicPr>
            <a:picLocks/>
          </p:cNvPicPr>
          <p:nvPr/>
        </p:nvPicPr>
        <p:blipFill>
          <a:blip r:embed="rId2"/>
          <a:srcRect l="462" t="7666" r="-462" b="-7666"/>
          <a:stretch>
            <a:fillRect/>
          </a:stretch>
        </p:blipFill>
        <p:spPr>
          <a:xfrm>
            <a:off x="274320" y="1448641"/>
            <a:ext cx="11643360" cy="20675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C8F8917-9420-3427-7A06-FEDB48DB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341" y="3429000"/>
            <a:ext cx="7346763" cy="32039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872E34-0424-3DFB-D489-363D13E2B2A9}"/>
              </a:ext>
            </a:extLst>
          </p:cNvPr>
          <p:cNvSpPr txBox="1"/>
          <p:nvPr/>
        </p:nvSpPr>
        <p:spPr>
          <a:xfrm>
            <a:off x="753034" y="3874216"/>
            <a:ext cx="2985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“外部信息 </a:t>
            </a:r>
            <a:r>
              <a:rPr lang="en-US" altLang="zh-CN" dirty="0"/>
              <a:t>token”</a:t>
            </a:r>
            <a:r>
              <a:rPr lang="zh-CN" altLang="en-US" b="1" dirty="0"/>
              <a:t>不计算策略梯度和 </a:t>
            </a:r>
            <a:r>
              <a:rPr lang="en-US" altLang="zh-CN" b="1" dirty="0"/>
              <a:t>KL </a:t>
            </a:r>
            <a:r>
              <a:rPr lang="zh-CN" altLang="en-US" b="1" dirty="0"/>
              <a:t>损失</a:t>
            </a:r>
            <a:r>
              <a:rPr lang="zh-CN" altLang="en-US" dirty="0"/>
              <a:t>，只对模型</a:t>
            </a:r>
            <a:r>
              <a:rPr lang="zh-CN" altLang="en-US" b="1" dirty="0"/>
              <a:t>自己生成的 </a:t>
            </a:r>
            <a:r>
              <a:rPr lang="en-US" altLang="zh-CN" b="1" dirty="0"/>
              <a:t>token</a:t>
            </a:r>
            <a:r>
              <a:rPr lang="zh-CN" altLang="en-US" dirty="0"/>
              <a:t>进行优化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71D600D-ECEE-08BA-98DF-0B01256E5805}"/>
              </a:ext>
            </a:extLst>
          </p:cNvPr>
          <p:cNvSpPr/>
          <p:nvPr/>
        </p:nvSpPr>
        <p:spPr>
          <a:xfrm>
            <a:off x="6956612" y="1532193"/>
            <a:ext cx="1837764" cy="6820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EA14B9-47DA-8C0E-67D8-038DE5443A61}"/>
              </a:ext>
            </a:extLst>
          </p:cNvPr>
          <p:cNvSpPr/>
          <p:nvPr/>
        </p:nvSpPr>
        <p:spPr>
          <a:xfrm>
            <a:off x="5692194" y="2480596"/>
            <a:ext cx="1837764" cy="8353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2FEF261-2F05-23FC-4CBF-C0B7DC8E8A0D}"/>
              </a:ext>
            </a:extLst>
          </p:cNvPr>
          <p:cNvSpPr/>
          <p:nvPr/>
        </p:nvSpPr>
        <p:spPr>
          <a:xfrm>
            <a:off x="4490224" y="1888344"/>
            <a:ext cx="941688" cy="3322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4F5DEB-034E-BAB8-9153-CB0B5B88B4DC}"/>
              </a:ext>
            </a:extLst>
          </p:cNvPr>
          <p:cNvSpPr/>
          <p:nvPr/>
        </p:nvSpPr>
        <p:spPr>
          <a:xfrm>
            <a:off x="5431912" y="1540961"/>
            <a:ext cx="1041896" cy="6820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298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39874D8-C886-C879-189C-C6907FF8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081" y="312250"/>
            <a:ext cx="8714286" cy="642857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DDBE586-9294-E702-B771-A6DDFBEFE607}"/>
              </a:ext>
            </a:extLst>
          </p:cNvPr>
          <p:cNvSpPr/>
          <p:nvPr/>
        </p:nvSpPr>
        <p:spPr>
          <a:xfrm>
            <a:off x="5625155" y="5250108"/>
            <a:ext cx="3985009" cy="4693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F263732-4E74-E38D-50B1-49671DF65361}"/>
              </a:ext>
            </a:extLst>
          </p:cNvPr>
          <p:cNvSpPr txBox="1"/>
          <p:nvPr/>
        </p:nvSpPr>
        <p:spPr>
          <a:xfrm>
            <a:off x="9251576" y="3521282"/>
            <a:ext cx="2492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在最初训练步骤，模型往往会不遵循格式进行输出，在学习过程中，会逐渐学会正确的输出格式</a:t>
            </a:r>
          </a:p>
        </p:txBody>
      </p:sp>
    </p:spTree>
    <p:extLst>
      <p:ext uri="{BB962C8B-B14F-4D97-AF65-F5344CB8AC3E}">
        <p14:creationId xmlns:p14="http://schemas.microsoft.com/office/powerpoint/2010/main" val="2608589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638BC03-0F9D-39A5-3AAF-66C0A0F34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596" y="0"/>
            <a:ext cx="6007608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5BE8A9-C49A-83ED-6580-AB283B0B8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907451"/>
            <a:ext cx="5454396" cy="167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22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750BAB-74EF-C8B8-0778-94B44FCAD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0"/>
            <a:ext cx="10515600" cy="896145"/>
          </a:xfrm>
        </p:spPr>
        <p:txBody>
          <a:bodyPr/>
          <a:lstStyle/>
          <a:p>
            <a:r>
              <a:rPr lang="en-US" altLang="zh-CN" dirty="0"/>
              <a:t>Datasets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1A5D6-DEDB-6772-5295-74BAD9904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552" y="896145"/>
            <a:ext cx="10515600" cy="3627087"/>
          </a:xfrm>
        </p:spPr>
        <p:txBody>
          <a:bodyPr>
            <a:normAutofit/>
          </a:bodyPr>
          <a:lstStyle/>
          <a:p>
            <a:r>
              <a:rPr lang="en-US" altLang="zh-CN" sz="1800" dirty="0" err="1"/>
              <a:t>GeneralQuestion</a:t>
            </a:r>
            <a:r>
              <a:rPr lang="en-US" altLang="zh-CN" sz="1800" dirty="0"/>
              <a:t> Answering: </a:t>
            </a:r>
          </a:p>
          <a:p>
            <a:pPr lvl="1"/>
            <a:r>
              <a:rPr lang="en-US" altLang="zh-CN" sz="1800" dirty="0"/>
              <a:t>NQ (Kwiatkowski et al., 2019)</a:t>
            </a:r>
          </a:p>
          <a:p>
            <a:pPr lvl="1"/>
            <a:r>
              <a:rPr lang="en-US" altLang="zh-CN" sz="1800" dirty="0" err="1"/>
              <a:t>TriviaQA</a:t>
            </a:r>
            <a:r>
              <a:rPr lang="en-US" altLang="zh-CN" sz="1800" dirty="0"/>
              <a:t> (Joshi et al., 2017)</a:t>
            </a:r>
          </a:p>
          <a:p>
            <a:pPr lvl="1"/>
            <a:r>
              <a:rPr lang="en-US" altLang="zh-CN" sz="1800" dirty="0" err="1"/>
              <a:t>PopQA</a:t>
            </a:r>
            <a:r>
              <a:rPr lang="en-US" altLang="zh-CN" sz="1800" dirty="0"/>
              <a:t> (Mallen et al., 2022)</a:t>
            </a:r>
          </a:p>
          <a:p>
            <a:r>
              <a:rPr lang="en-US" altLang="zh-CN" sz="1800" dirty="0"/>
              <a:t> Multi-Hop Question Answering</a:t>
            </a:r>
            <a:r>
              <a:rPr lang="zh-CN" altLang="en-US" sz="1800" dirty="0"/>
              <a:t>（一般是</a:t>
            </a:r>
            <a:r>
              <a:rPr lang="en-US" altLang="zh-CN" sz="1800" dirty="0"/>
              <a:t>2-3</a:t>
            </a:r>
            <a:r>
              <a:rPr lang="zh-CN" altLang="en-US" sz="1800" dirty="0"/>
              <a:t>跳）</a:t>
            </a:r>
            <a:r>
              <a:rPr lang="en-US" altLang="zh-CN" sz="1800" dirty="0"/>
              <a:t>: </a:t>
            </a:r>
          </a:p>
          <a:p>
            <a:pPr lvl="1"/>
            <a:r>
              <a:rPr lang="en-US" altLang="zh-CN" sz="1800" dirty="0" err="1"/>
              <a:t>HotpotQA</a:t>
            </a:r>
            <a:endParaRPr lang="en-US" altLang="zh-CN" sz="1800" dirty="0"/>
          </a:p>
          <a:p>
            <a:pPr lvl="1"/>
            <a:r>
              <a:rPr lang="en-US" altLang="zh-CN" sz="1800" dirty="0"/>
              <a:t>2WikiMultiHopQA </a:t>
            </a:r>
          </a:p>
          <a:p>
            <a:pPr lvl="1"/>
            <a:r>
              <a:rPr lang="en-US" altLang="zh-CN" sz="1800" dirty="0"/>
              <a:t>Musique </a:t>
            </a:r>
            <a:r>
              <a:rPr lang="en-US" altLang="zh-CN" sz="1800" dirty="0" err="1"/>
              <a:t>Bamboogle</a:t>
            </a:r>
            <a:endParaRPr lang="zh-CN" altLang="en-US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627F1F-A0EB-F0BF-18CC-1841C9183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3532094"/>
            <a:ext cx="6055324" cy="31414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AF36BD-53EB-51AD-EF3D-2F7021CF8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926" y="4659979"/>
            <a:ext cx="4628571" cy="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64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E2E189-47AC-F5C4-4C6B-9DDB51AD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5" y="214714"/>
            <a:ext cx="8342857" cy="642857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5A7536D-05C3-DDC8-6E97-BF1BF6645EBB}"/>
              </a:ext>
            </a:extLst>
          </p:cNvPr>
          <p:cNvSpPr txBox="1"/>
          <p:nvPr/>
        </p:nvSpPr>
        <p:spPr>
          <a:xfrm>
            <a:off x="8901952" y="474344"/>
            <a:ext cx="307489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Instruct </a:t>
            </a:r>
            <a:r>
              <a:rPr lang="zh-CN" altLang="en-US" dirty="0"/>
              <a:t>模型收敛更快、初始性能更高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但最终 </a:t>
            </a:r>
            <a:r>
              <a:rPr lang="en-US" altLang="zh-CN" dirty="0"/>
              <a:t>base </a:t>
            </a:r>
            <a:r>
              <a:rPr lang="zh-CN" altLang="en-US" dirty="0"/>
              <a:t>和 </a:t>
            </a:r>
            <a:r>
              <a:rPr lang="en-US" altLang="zh-CN" dirty="0"/>
              <a:t>instruct </a:t>
            </a:r>
            <a:r>
              <a:rPr lang="zh-CN" altLang="en-US" dirty="0"/>
              <a:t>性能几乎一样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instruct </a:t>
            </a:r>
            <a:r>
              <a:rPr lang="zh-CN" altLang="en-US" dirty="0"/>
              <a:t>模型已有大量指令风格偏置，</a:t>
            </a:r>
            <a:r>
              <a:rPr lang="en-US" altLang="zh-CN" dirty="0"/>
              <a:t>RL </a:t>
            </a:r>
            <a:r>
              <a:rPr lang="zh-CN" altLang="en-US" dirty="0"/>
              <a:t>更新会受到 </a:t>
            </a:r>
            <a:r>
              <a:rPr lang="en-US" altLang="zh-CN" dirty="0"/>
              <a:t>KL </a:t>
            </a:r>
            <a:r>
              <a:rPr lang="zh-CN" altLang="en-US" dirty="0"/>
              <a:t>正则限制。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base </a:t>
            </a:r>
            <a:r>
              <a:rPr lang="zh-CN" altLang="en-US" dirty="0"/>
              <a:t>模型：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没有固化的风格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KL </a:t>
            </a:r>
            <a:r>
              <a:rPr lang="zh-CN" altLang="en-US" dirty="0"/>
              <a:t>限制更容易满足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可以更自由地向“</a:t>
            </a:r>
            <a:r>
              <a:rPr lang="en-US" altLang="zh-CN" dirty="0"/>
              <a:t>search + reasoning”</a:t>
            </a:r>
            <a:r>
              <a:rPr lang="zh-CN" altLang="en-US" dirty="0"/>
              <a:t>方向适配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这使得 </a:t>
            </a:r>
            <a:r>
              <a:rPr lang="en-US" altLang="zh-CN" dirty="0"/>
              <a:t>base </a:t>
            </a:r>
            <a:r>
              <a:rPr lang="zh-CN" altLang="en-US" dirty="0"/>
              <a:t>更容易在 </a:t>
            </a:r>
            <a:r>
              <a:rPr lang="en-US" altLang="zh-CN" dirty="0"/>
              <a:t>RL </a:t>
            </a:r>
            <a:r>
              <a:rPr lang="zh-CN" altLang="en-US" dirty="0"/>
              <a:t>中进行大幅分布迁移，最终追平 </a:t>
            </a:r>
            <a:r>
              <a:rPr lang="en-US" altLang="zh-CN" dirty="0"/>
              <a:t>instruct</a:t>
            </a:r>
            <a:r>
              <a:rPr lang="zh-CN" altLang="en-US" dirty="0"/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5666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6DB42-7B7D-2FB8-CA97-4E569D32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altLang="zh-CN" dirty="0"/>
              <a:t>Training Dynamics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A69661-5DED-7220-B18C-052D8EDC7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647" y="1057807"/>
            <a:ext cx="12087272" cy="27327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06D86D1-AF8F-82BF-D311-6E3EA667F187}"/>
              </a:ext>
            </a:extLst>
          </p:cNvPr>
          <p:cNvSpPr txBox="1"/>
          <p:nvPr/>
        </p:nvSpPr>
        <p:spPr>
          <a:xfrm>
            <a:off x="654424" y="4294094"/>
            <a:ext cx="10676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GRPO </a:t>
            </a:r>
            <a:r>
              <a:rPr lang="zh-CN" altLang="en-US" dirty="0"/>
              <a:t>收敛更快，但 </a:t>
            </a:r>
            <a:r>
              <a:rPr lang="en-US" altLang="zh-CN" dirty="0"/>
              <a:t>GRPO </a:t>
            </a:r>
            <a:r>
              <a:rPr lang="zh-CN" altLang="en-US" dirty="0"/>
              <a:t>在训练后期容易不稳定、会 </a:t>
            </a:r>
            <a:r>
              <a:rPr lang="en-US" altLang="zh-CN" dirty="0"/>
              <a:t>reward collapse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PPO </a:t>
            </a:r>
            <a:r>
              <a:rPr lang="zh-CN" altLang="en-US" dirty="0"/>
              <a:t>更稳定，但收敛更慢，但是</a:t>
            </a:r>
            <a:r>
              <a:rPr lang="en-US" altLang="zh-CN" dirty="0"/>
              <a:t>PPO</a:t>
            </a:r>
            <a:r>
              <a:rPr lang="zh-CN" altLang="en-US" dirty="0"/>
              <a:t>和</a:t>
            </a:r>
            <a:r>
              <a:rPr lang="en-US" altLang="zh-CN" dirty="0"/>
              <a:t>GRPO</a:t>
            </a:r>
            <a:r>
              <a:rPr lang="zh-CN" altLang="en-US" dirty="0"/>
              <a:t>效果差不多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训练早期：</a:t>
            </a:r>
            <a:r>
              <a:rPr lang="en-US" altLang="zh-CN" dirty="0"/>
              <a:t>response length </a:t>
            </a:r>
            <a:r>
              <a:rPr lang="zh-CN" altLang="en-US" dirty="0"/>
              <a:t>快速下降，同时 </a:t>
            </a:r>
            <a:r>
              <a:rPr lang="en-US" altLang="zh-CN" dirty="0"/>
              <a:t>reward </a:t>
            </a:r>
            <a:r>
              <a:rPr lang="zh-CN" altLang="en-US" dirty="0"/>
              <a:t>略微上升，模型在减少无效冗余内容并适应任务，训练后期：</a:t>
            </a:r>
            <a:r>
              <a:rPr lang="en-US" altLang="zh-CN" dirty="0"/>
              <a:t>response length </a:t>
            </a:r>
            <a:r>
              <a:rPr lang="zh-CN" altLang="en-US" dirty="0"/>
              <a:t>和 </a:t>
            </a:r>
            <a:r>
              <a:rPr lang="en-US" altLang="zh-CN" dirty="0"/>
              <a:t>reward </a:t>
            </a:r>
            <a:r>
              <a:rPr lang="zh-CN" altLang="en-US" dirty="0"/>
              <a:t>同步上升，模型学会更多使用 </a:t>
            </a:r>
            <a:r>
              <a:rPr lang="en-US" altLang="zh-CN" dirty="0"/>
              <a:t>search</a:t>
            </a:r>
            <a:r>
              <a:rPr lang="zh-CN" altLang="en-US" dirty="0"/>
              <a:t>，导致输出变长</a:t>
            </a:r>
          </a:p>
        </p:txBody>
      </p:sp>
    </p:spTree>
    <p:extLst>
      <p:ext uri="{BB962C8B-B14F-4D97-AF65-F5344CB8AC3E}">
        <p14:creationId xmlns:p14="http://schemas.microsoft.com/office/powerpoint/2010/main" val="3510392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4255E-72A5-D148-3AFD-441E57EE0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44" y="4317237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ICLR 2026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44BFF9-2D5A-C6C6-F915-2F28B8884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913" y="412475"/>
            <a:ext cx="8676190" cy="3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44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B0140-4B10-7E9C-4F3C-ABC5643A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18C882-C221-72EF-F611-3933B28C0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176"/>
            <a:ext cx="10515600" cy="4697787"/>
          </a:xfrm>
        </p:spPr>
        <p:txBody>
          <a:bodyPr/>
          <a:lstStyle/>
          <a:p>
            <a:r>
              <a:rPr lang="zh-CN" altLang="en-US" dirty="0"/>
              <a:t>强化学习（</a:t>
            </a:r>
            <a:r>
              <a:rPr lang="en-US" altLang="zh-CN" dirty="0"/>
              <a:t>RL</a:t>
            </a:r>
            <a:r>
              <a:rPr lang="zh-CN" altLang="en-US" dirty="0"/>
              <a:t>）可以通过激活检索能力使 </a:t>
            </a:r>
            <a:r>
              <a:rPr lang="en-US" altLang="zh-CN" dirty="0"/>
              <a:t>LLM </a:t>
            </a:r>
            <a:r>
              <a:rPr lang="zh-CN" altLang="en-US" dirty="0"/>
              <a:t>充当搜索代理，但现有方法往往未能充分利用模型的内部知识。这可能导致冗余检索、潜在的有害</a:t>
            </a:r>
            <a:r>
              <a:rPr lang="zh-CN" altLang="en-US" dirty="0">
                <a:solidFill>
                  <a:schemeClr val="accent1"/>
                </a:solidFill>
              </a:rPr>
              <a:t>知识冲突</a:t>
            </a:r>
            <a:r>
              <a:rPr lang="zh-CN" altLang="en-US" dirty="0"/>
              <a:t>以及推理延迟的增加。</a:t>
            </a:r>
          </a:p>
          <a:p>
            <a:r>
              <a:rPr lang="zh-CN" altLang="en-US" dirty="0"/>
              <a:t>为解决这些问题，亟需一种能够识别最佳检索时机，并协同整合参数化（内部）与检索到的（外部）知识的高效自适应搜索代理。本文提出了 </a:t>
            </a:r>
            <a:r>
              <a:rPr lang="en-US" altLang="zh-CN" b="1" dirty="0"/>
              <a:t>Reinforced Internal-External Knowledge Synergistic Reasoning Agent</a:t>
            </a:r>
            <a:r>
              <a:rPr lang="zh-CN" altLang="en-US" b="1" dirty="0"/>
              <a:t>（</a:t>
            </a:r>
            <a:r>
              <a:rPr lang="en-US" altLang="zh-CN" b="1" dirty="0"/>
              <a:t>IKEA</a:t>
            </a:r>
            <a:r>
              <a:rPr lang="zh-CN" altLang="en-US" b="1" dirty="0"/>
              <a:t>）</a:t>
            </a:r>
            <a:r>
              <a:rPr lang="zh-CN" altLang="en-US" dirty="0"/>
              <a:t>，该方法能够识别自身的知识边界，并优先利用内部知识，仅在内部知识不足时才执行外部检索。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7307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7DE1F9-D7AA-ED6E-375D-3B7F2FC6B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21285"/>
            <a:ext cx="10515600" cy="817499"/>
          </a:xfrm>
        </p:spPr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A86DA4-A328-4A3B-EE64-7DB1A799E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329" y="181820"/>
            <a:ext cx="8808139" cy="64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0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99728-BAEC-42DD-F0C0-4848AA07A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0"/>
            <a:ext cx="11024616" cy="659003"/>
          </a:xfrm>
        </p:spPr>
        <p:txBody>
          <a:bodyPr/>
          <a:lstStyle/>
          <a:p>
            <a:r>
              <a:rPr lang="en-US" altLang="zh-CN" sz="2500" dirty="0"/>
              <a:t>GRPO </a:t>
            </a:r>
            <a:r>
              <a:rPr lang="zh-CN" altLang="en-US" sz="2500" dirty="0"/>
              <a:t>计算 </a:t>
            </a:r>
            <a:r>
              <a:rPr lang="en-US" altLang="zh-CN" sz="2500" dirty="0"/>
              <a:t>Advantage – </a:t>
            </a:r>
            <a:r>
              <a:rPr lang="zh-CN" altLang="en-US" sz="2500" dirty="0"/>
              <a:t>按组计算优势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619F2E-135A-87E3-A6C2-88163FAC6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779" y="564059"/>
            <a:ext cx="6290783" cy="61758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3CD1B8B-4869-9658-A521-A2356916D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633" y="2731487"/>
            <a:ext cx="2114286" cy="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95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2563B-757C-185B-EDE5-5EB04466D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7536"/>
            <a:ext cx="10515600" cy="1325563"/>
          </a:xfrm>
        </p:spPr>
        <p:txBody>
          <a:bodyPr/>
          <a:lstStyle/>
          <a:p>
            <a:r>
              <a:rPr lang="en-US" altLang="zh-CN" dirty="0"/>
              <a:t>Reward Design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BE8AD0-6680-F267-C6F1-C11422C88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2087"/>
            <a:ext cx="7020719" cy="50538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7F8408-D87D-FEDF-162F-0F1DAACC5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874" y="4570690"/>
            <a:ext cx="6828606" cy="15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20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450D8-56DA-6E02-3CE5-A2B318CB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62" y="338231"/>
            <a:ext cx="11876855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Knowledge-boundary Aware Dataset Construction</a:t>
            </a:r>
            <a:endParaRPr lang="zh-CN" altLang="en-US" sz="4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ADD78F-29E0-61C2-268D-7814BE417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2" y="1564101"/>
            <a:ext cx="11119337" cy="27257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AAEA981-6E4A-7A43-7B3A-4958FD40E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381" y="4369831"/>
            <a:ext cx="8726608" cy="206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78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D16CD-1ACA-8E40-856A-FF6234CA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57861"/>
            <a:ext cx="10515600" cy="954107"/>
          </a:xfrm>
        </p:spPr>
        <p:txBody>
          <a:bodyPr/>
          <a:lstStyle/>
          <a:p>
            <a:r>
              <a:rPr lang="en-US" altLang="zh-CN" dirty="0"/>
              <a:t>Experiment Setting</a:t>
            </a: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C987C0-180D-6C6A-0C8B-D0BD3E410B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0520" y="888345"/>
            <a:ext cx="9427464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dirty="0"/>
              <a:t>准确率指标：Exact Match (EM)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dirty="0"/>
              <a:t>效率指标：有效检索次数（RT）</a:t>
            </a:r>
            <a:endParaRPr lang="en-US" altLang="zh-CN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/>
              <a:t>IR-COT</a:t>
            </a:r>
            <a:r>
              <a:rPr lang="zh-CN" altLang="en-US" dirty="0"/>
              <a:t>（模型自主判断检索时机）</a:t>
            </a:r>
            <a:endParaRPr lang="en-US" altLang="zh-CN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/>
              <a:t>FLARE</a:t>
            </a:r>
            <a:r>
              <a:rPr lang="zh-CN" altLang="en-US" dirty="0"/>
              <a:t>（基于低概率 </a:t>
            </a:r>
            <a:r>
              <a:rPr lang="en-US" altLang="zh-CN" dirty="0"/>
              <a:t>token </a:t>
            </a:r>
            <a:r>
              <a:rPr lang="zh-CN" altLang="en-US" dirty="0"/>
              <a:t>触发检索）</a:t>
            </a:r>
            <a:endParaRPr lang="en-US" altLang="zh-CN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/>
              <a:t>R1</a:t>
            </a:r>
            <a:r>
              <a:rPr lang="zh-CN" altLang="en-US" dirty="0"/>
              <a:t>（不使用外部工具，只依赖推理）</a:t>
            </a:r>
            <a:endParaRPr lang="en-US" altLang="zh-CN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/>
              <a:t>Search-R1</a:t>
            </a:r>
            <a:r>
              <a:rPr lang="zh-CN" altLang="en-US" dirty="0"/>
              <a:t>（通过生成搜索 </a:t>
            </a:r>
            <a:r>
              <a:rPr lang="en-US" altLang="zh-CN" dirty="0"/>
              <a:t>query</a:t>
            </a:r>
            <a:r>
              <a:rPr lang="zh-CN" altLang="en-US" dirty="0"/>
              <a:t>）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778897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EC883-0678-9413-44D2-BDBB01271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46" y="14289"/>
            <a:ext cx="10515600" cy="828394"/>
          </a:xfrm>
        </p:spPr>
        <p:txBody>
          <a:bodyPr/>
          <a:lstStyle/>
          <a:p>
            <a:r>
              <a:rPr lang="en-US" altLang="zh-CN" dirty="0"/>
              <a:t>Training Dynamics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317B81-80D5-F330-FE43-28217B1F9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82" y="596995"/>
            <a:ext cx="11689836" cy="368598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5680314-BFD3-25B7-D71A-18DAE02EF42B}"/>
              </a:ext>
            </a:extLst>
          </p:cNvPr>
          <p:cNvSpPr txBox="1"/>
          <p:nvPr/>
        </p:nvSpPr>
        <p:spPr>
          <a:xfrm>
            <a:off x="457200" y="4282979"/>
            <a:ext cx="109996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Zero-Start</a:t>
            </a:r>
            <a:r>
              <a:rPr lang="zh-CN" altLang="en-US" dirty="0"/>
              <a:t>（从零开始无搜索先验）初期会严重误用搜索，</a:t>
            </a:r>
            <a:r>
              <a:rPr lang="en-US" altLang="zh-CN" dirty="0"/>
              <a:t>Zero </a:t>
            </a:r>
            <a:r>
              <a:rPr lang="zh-CN" altLang="en-US" dirty="0"/>
              <a:t>模型没有 </a:t>
            </a:r>
            <a:r>
              <a:rPr lang="en-US" altLang="zh-CN" dirty="0"/>
              <a:t>search / no-search </a:t>
            </a:r>
            <a:r>
              <a:rPr lang="zh-CN" altLang="en-US" dirty="0"/>
              <a:t>的内部知识，因此一开始会</a:t>
            </a:r>
            <a:r>
              <a:rPr lang="zh-CN" altLang="en-US" b="1" dirty="0"/>
              <a:t>盲目过度依赖搜索</a:t>
            </a:r>
            <a:r>
              <a:rPr lang="zh-CN" altLang="en-US" dirty="0"/>
              <a:t>来探索策略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所有模型的 </a:t>
            </a:r>
            <a:r>
              <a:rPr lang="en-US" altLang="zh-CN" dirty="0"/>
              <a:t>Response Length </a:t>
            </a:r>
            <a:r>
              <a:rPr lang="zh-CN" altLang="en-US" dirty="0"/>
              <a:t>在训练早期快速下降，随后稳定。</a:t>
            </a:r>
            <a:r>
              <a:rPr lang="en-US" altLang="zh-CN" dirty="0"/>
              <a:t>RL </a:t>
            </a:r>
            <a:r>
              <a:rPr lang="zh-CN" altLang="en-US" dirty="0"/>
              <a:t>训练让模型学会：生成更简洁有效的推理过程和回答。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Zero </a:t>
            </a:r>
            <a:r>
              <a:rPr lang="zh-CN" altLang="en-US" dirty="0"/>
              <a:t>模型前期落后但最终赶上即便初始没有搜索能力，</a:t>
            </a:r>
            <a:r>
              <a:rPr lang="en-US" altLang="zh-CN" dirty="0"/>
              <a:t>RL </a:t>
            </a:r>
            <a:r>
              <a:rPr lang="zh-CN" altLang="en-US" dirty="0"/>
              <a:t>仍能从零学习“是否搜索 </a:t>
            </a:r>
            <a:r>
              <a:rPr lang="en-US" altLang="zh-CN" dirty="0"/>
              <a:t>+ </a:t>
            </a:r>
            <a:r>
              <a:rPr lang="zh-CN" altLang="en-US" dirty="0"/>
              <a:t>如何搜索”的策略。</a:t>
            </a:r>
          </a:p>
        </p:txBody>
      </p:sp>
    </p:spTree>
    <p:extLst>
      <p:ext uri="{BB962C8B-B14F-4D97-AF65-F5344CB8AC3E}">
        <p14:creationId xmlns:p14="http://schemas.microsoft.com/office/powerpoint/2010/main" val="3468757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574896B-4A3A-5164-7B74-35BDACBC0C51}"/>
              </a:ext>
            </a:extLst>
          </p:cNvPr>
          <p:cNvSpPr txBox="1">
            <a:spLocks/>
          </p:cNvSpPr>
          <p:nvPr/>
        </p:nvSpPr>
        <p:spPr>
          <a:xfrm>
            <a:off x="216408" y="0"/>
            <a:ext cx="10515600" cy="954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Experiment Result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B9C758-3DC4-EB09-ED22-EEEF987C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98" y="717117"/>
            <a:ext cx="9410669" cy="599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66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D9923-F87A-7188-D7C5-3D38F2037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Compare to No RL Method 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EF2359-4CE8-4214-592E-CE6156FF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176"/>
            <a:ext cx="10515600" cy="4697787"/>
          </a:xfrm>
        </p:spPr>
        <p:txBody>
          <a:bodyPr>
            <a:normAutofit/>
          </a:bodyPr>
          <a:lstStyle/>
          <a:p>
            <a:r>
              <a:rPr lang="en-US" altLang="zh-CN" b="1" dirty="0"/>
              <a:t>IR-COT</a:t>
            </a:r>
            <a:r>
              <a:rPr lang="zh-CN" altLang="en-US" b="1" dirty="0"/>
              <a:t>（模型自主判断检索时机）</a:t>
            </a:r>
          </a:p>
          <a:p>
            <a:pPr lvl="1"/>
            <a:r>
              <a:rPr lang="zh-CN" altLang="en-US" dirty="0"/>
              <a:t>在 </a:t>
            </a:r>
            <a:r>
              <a:rPr lang="en-US" altLang="zh-CN" dirty="0"/>
              <a:t>Hard </a:t>
            </a:r>
            <a:r>
              <a:rPr lang="zh-CN" altLang="en-US" dirty="0"/>
              <a:t>子集表现更好</a:t>
            </a:r>
          </a:p>
          <a:p>
            <a:pPr lvl="1"/>
            <a:r>
              <a:rPr lang="zh-CN" altLang="en-US" dirty="0"/>
              <a:t>但在 </a:t>
            </a:r>
            <a:r>
              <a:rPr lang="en-US" altLang="zh-CN" dirty="0"/>
              <a:t>Easy </a:t>
            </a:r>
            <a:r>
              <a:rPr lang="zh-CN" altLang="en-US" dirty="0"/>
              <a:t>子集表现更差 → </a:t>
            </a:r>
            <a:r>
              <a:rPr lang="zh-CN" altLang="en-US" dirty="0">
                <a:solidFill>
                  <a:schemeClr val="accent1"/>
                </a:solidFill>
              </a:rPr>
              <a:t>出现内部知识与外部知识冲突</a:t>
            </a:r>
          </a:p>
          <a:p>
            <a:r>
              <a:rPr lang="en-US" altLang="zh-CN" b="1" dirty="0"/>
              <a:t>FLARE</a:t>
            </a:r>
            <a:r>
              <a:rPr lang="zh-CN" altLang="en-US" b="1" dirty="0"/>
              <a:t>（基于低概率 </a:t>
            </a:r>
            <a:r>
              <a:rPr lang="en-US" altLang="zh-CN" b="1" dirty="0"/>
              <a:t>token </a:t>
            </a:r>
            <a:r>
              <a:rPr lang="zh-CN" altLang="en-US" b="1" dirty="0"/>
              <a:t>触发检索）</a:t>
            </a:r>
          </a:p>
          <a:p>
            <a:pPr lvl="1"/>
            <a:r>
              <a:rPr lang="zh-CN" altLang="en-US" dirty="0"/>
              <a:t>检索次数很少，表现类似 “</a:t>
            </a:r>
            <a:r>
              <a:rPr lang="en-US" altLang="zh-CN" dirty="0"/>
              <a:t>Direct”</a:t>
            </a:r>
          </a:p>
          <a:p>
            <a:pPr lvl="1"/>
            <a:r>
              <a:rPr lang="zh-CN" altLang="en-US" dirty="0"/>
              <a:t>说明：</a:t>
            </a:r>
            <a:r>
              <a:rPr lang="en-US" altLang="zh-CN" b="1" dirty="0"/>
              <a:t>token </a:t>
            </a:r>
            <a:r>
              <a:rPr lang="zh-CN" altLang="en-US" b="1" dirty="0"/>
              <a:t>概率不是可靠的检索触发信号</a:t>
            </a:r>
            <a:endParaRPr lang="zh-CN" altLang="en-US" dirty="0"/>
          </a:p>
          <a:p>
            <a:r>
              <a:rPr lang="zh-CN" altLang="en-US" b="1" dirty="0"/>
              <a:t>核心发现：内部与外部知识必须协同使用：</a:t>
            </a:r>
            <a:endParaRPr lang="zh-CN" altLang="en-US" dirty="0"/>
          </a:p>
          <a:p>
            <a:pPr lvl="1"/>
            <a:r>
              <a:rPr lang="zh-CN" altLang="en-US" dirty="0"/>
              <a:t>内部知识足够时 → 使用内部知识</a:t>
            </a:r>
          </a:p>
          <a:p>
            <a:pPr lvl="1"/>
            <a:r>
              <a:rPr lang="zh-CN" altLang="en-US" dirty="0"/>
              <a:t>内部知识不足时 → 调用外部知识</a:t>
            </a:r>
          </a:p>
          <a:p>
            <a:pPr lvl="1"/>
            <a:r>
              <a:rPr lang="zh-CN" altLang="en-US" dirty="0"/>
              <a:t>但</a:t>
            </a:r>
            <a:r>
              <a:rPr lang="zh-CN" altLang="en-US" dirty="0">
                <a:solidFill>
                  <a:schemeClr val="accent1"/>
                </a:solidFill>
              </a:rPr>
              <a:t>未经特殊设计的模型</a:t>
            </a:r>
            <a:r>
              <a:rPr lang="zh-CN" altLang="en-US" b="1" dirty="0">
                <a:solidFill>
                  <a:schemeClr val="accent1"/>
                </a:solidFill>
              </a:rPr>
              <a:t>无法自主判断何时该检索</a:t>
            </a:r>
            <a:r>
              <a:rPr lang="zh-CN" altLang="en-US" dirty="0">
                <a:solidFill>
                  <a:schemeClr val="accent1"/>
                </a:solidFill>
              </a:rPr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026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C08865-6971-01F0-697B-B636BB466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824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R1</a:t>
            </a:r>
            <a:r>
              <a:rPr lang="zh-CN" altLang="en-US" dirty="0"/>
              <a:t>（不使用外部工具，只依赖推理）：</a:t>
            </a:r>
          </a:p>
          <a:p>
            <a:pPr lvl="1"/>
            <a:r>
              <a:rPr lang="zh-CN" altLang="en-US" dirty="0"/>
              <a:t>在 </a:t>
            </a:r>
            <a:r>
              <a:rPr lang="en-US" altLang="zh-CN" dirty="0"/>
              <a:t>Easy </a:t>
            </a:r>
            <a:r>
              <a:rPr lang="zh-CN" altLang="en-US" dirty="0"/>
              <a:t>子集明显提升性能</a:t>
            </a:r>
          </a:p>
          <a:p>
            <a:pPr lvl="1"/>
            <a:r>
              <a:rPr lang="zh-CN" altLang="en-US" dirty="0"/>
              <a:t>因为 </a:t>
            </a:r>
            <a:r>
              <a:rPr lang="en-US" altLang="zh-CN" dirty="0"/>
              <a:t>RL </a:t>
            </a:r>
            <a:r>
              <a:rPr lang="zh-CN" altLang="en-US" dirty="0"/>
              <a:t>强化了内部知识表达</a:t>
            </a:r>
          </a:p>
          <a:p>
            <a:pPr lvl="1"/>
            <a:r>
              <a:rPr lang="zh-CN" altLang="en-US" dirty="0">
                <a:solidFill>
                  <a:schemeClr val="accent1"/>
                </a:solidFill>
              </a:rPr>
              <a:t>但在 </a:t>
            </a:r>
            <a:r>
              <a:rPr lang="en-US" altLang="zh-CN" dirty="0">
                <a:solidFill>
                  <a:schemeClr val="accent1"/>
                </a:solidFill>
              </a:rPr>
              <a:t>Hard </a:t>
            </a:r>
            <a:r>
              <a:rPr lang="zh-CN" altLang="en-US" dirty="0">
                <a:solidFill>
                  <a:schemeClr val="accent1"/>
                </a:solidFill>
              </a:rPr>
              <a:t>子集增益有限 → 必须引入外部检索</a:t>
            </a:r>
          </a:p>
          <a:p>
            <a:r>
              <a:rPr lang="en-US" altLang="zh-CN" dirty="0"/>
              <a:t>Search-R1</a:t>
            </a:r>
            <a:r>
              <a:rPr lang="zh-CN" altLang="en-US" dirty="0"/>
              <a:t>（通过生成搜索 </a:t>
            </a:r>
            <a:r>
              <a:rPr lang="en-US" altLang="zh-CN" dirty="0"/>
              <a:t>query</a:t>
            </a:r>
            <a:r>
              <a:rPr lang="zh-CN" altLang="en-US" dirty="0"/>
              <a:t>）：</a:t>
            </a:r>
          </a:p>
          <a:p>
            <a:pPr lvl="1"/>
            <a:r>
              <a:rPr lang="zh-CN" altLang="en-US" dirty="0"/>
              <a:t>显著缓解内部知识不足</a:t>
            </a:r>
          </a:p>
          <a:p>
            <a:pPr lvl="1"/>
            <a:r>
              <a:rPr lang="zh-CN" altLang="en-US" dirty="0"/>
              <a:t>在 </a:t>
            </a:r>
            <a:r>
              <a:rPr lang="en-US" altLang="zh-CN" dirty="0"/>
              <a:t>Hard </a:t>
            </a:r>
            <a:r>
              <a:rPr lang="zh-CN" altLang="en-US" dirty="0"/>
              <a:t>子集显著优于 </a:t>
            </a:r>
            <a:r>
              <a:rPr lang="en-US" altLang="zh-CN" dirty="0"/>
              <a:t>R1</a:t>
            </a:r>
          </a:p>
          <a:p>
            <a:pPr lvl="1"/>
            <a:r>
              <a:rPr lang="zh-CN" altLang="en-US" dirty="0">
                <a:solidFill>
                  <a:schemeClr val="accent1"/>
                </a:solidFill>
              </a:rPr>
              <a:t>但检索次数很高 → 说明其仅利用外部知识，而非内部</a:t>
            </a:r>
            <a:r>
              <a:rPr lang="en-US" altLang="zh-CN" dirty="0">
                <a:solidFill>
                  <a:schemeClr val="accent1"/>
                </a:solidFill>
              </a:rPr>
              <a:t>—</a:t>
            </a:r>
            <a:r>
              <a:rPr lang="zh-CN" altLang="en-US" dirty="0">
                <a:solidFill>
                  <a:schemeClr val="accent1"/>
                </a:solidFill>
              </a:rPr>
              <a:t>外部协同</a:t>
            </a:r>
          </a:p>
          <a:p>
            <a:r>
              <a:rPr lang="zh-CN" altLang="en-US" dirty="0"/>
              <a:t>结论：</a:t>
            </a:r>
          </a:p>
          <a:p>
            <a:pPr lvl="1"/>
            <a:r>
              <a:rPr lang="zh-CN" altLang="en-US" dirty="0"/>
              <a:t>虽然 </a:t>
            </a:r>
            <a:r>
              <a:rPr lang="en-US" altLang="zh-CN" dirty="0"/>
              <a:t>R1 </a:t>
            </a:r>
            <a:r>
              <a:rPr lang="zh-CN" altLang="en-US" dirty="0"/>
              <a:t>和 </a:t>
            </a:r>
            <a:r>
              <a:rPr lang="en-US" altLang="zh-CN" dirty="0"/>
              <a:t>Search-R1 </a:t>
            </a:r>
            <a:r>
              <a:rPr lang="zh-CN" altLang="en-US" dirty="0"/>
              <a:t>分别利用内部</a:t>
            </a:r>
            <a:r>
              <a:rPr lang="en-US" altLang="zh-CN" dirty="0"/>
              <a:t>/</a:t>
            </a:r>
            <a:r>
              <a:rPr lang="zh-CN" altLang="en-US" dirty="0"/>
              <a:t>外部知识，但二者均无法“协同”整合两者。</a:t>
            </a:r>
          </a:p>
          <a:p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E312F51-B57A-9586-18AA-45678F082702}"/>
              </a:ext>
            </a:extLst>
          </p:cNvPr>
          <p:cNvSpPr txBox="1">
            <a:spLocks/>
          </p:cNvSpPr>
          <p:nvPr/>
        </p:nvSpPr>
        <p:spPr>
          <a:xfrm>
            <a:off x="838200" y="3102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Compare to  RL Method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2176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5331B-C042-916A-7BAC-21E5B128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48" y="-8785"/>
            <a:ext cx="10515600" cy="524256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Ablation on the effects of dataset difficulty</a:t>
            </a:r>
            <a:endParaRPr lang="zh-CN" altLang="en-US" sz="1800" b="1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653DDCE-6267-ED37-EF09-528E5F6E0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92880"/>
            <a:ext cx="10140839" cy="32543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5C7D54-6C4F-8408-1065-459C4766C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12" y="3986784"/>
            <a:ext cx="8736102" cy="270168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1A948A8-DD16-A3F6-DD0A-AF44464C2683}"/>
              </a:ext>
            </a:extLst>
          </p:cNvPr>
          <p:cNvSpPr txBox="1"/>
          <p:nvPr/>
        </p:nvSpPr>
        <p:spPr>
          <a:xfrm>
            <a:off x="9968753" y="981277"/>
            <a:ext cx="19274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只用 </a:t>
            </a:r>
            <a:r>
              <a:rPr lang="en-US" altLang="zh-CN" dirty="0"/>
              <a:t>easy </a:t>
            </a:r>
            <a:r>
              <a:rPr lang="zh-CN" altLang="en-US" dirty="0"/>
              <a:t>数据训练 → 模型搜索能力弱，外部依赖不足</a:t>
            </a:r>
          </a:p>
          <a:p>
            <a:endParaRPr lang="zh-CN" altLang="en-US" dirty="0"/>
          </a:p>
          <a:p>
            <a:r>
              <a:rPr lang="zh-CN" altLang="en-US" dirty="0"/>
              <a:t>只用 </a:t>
            </a:r>
            <a:r>
              <a:rPr lang="en-US" altLang="zh-CN" dirty="0"/>
              <a:t>hard </a:t>
            </a:r>
            <a:r>
              <a:rPr lang="zh-CN" altLang="en-US" dirty="0"/>
              <a:t>数据训练 → 模型几乎总是检索，内部知识利用能力降低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B77268-7690-3A3D-86DD-A49C666F8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812" y="3747247"/>
            <a:ext cx="2734353" cy="287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97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EBA9244-6144-8B17-2333-53715D102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854" y="568548"/>
            <a:ext cx="10067870" cy="425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04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1B5BC8-CE1B-9BE3-022F-F650AE441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45" y="171524"/>
            <a:ext cx="10515600" cy="732155"/>
          </a:xfrm>
        </p:spPr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2A4F0B-C269-C867-D03B-4C7871937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991" y="903679"/>
            <a:ext cx="11399879" cy="5613661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现有置信度估计方法主要聚焦于单步任务，而在长程、涉及外部信息交互的 </a:t>
            </a:r>
            <a:r>
              <a:rPr lang="en-US" altLang="zh-CN" dirty="0">
                <a:solidFill>
                  <a:schemeClr val="accent1"/>
                </a:solidFill>
              </a:rPr>
              <a:t>agentic </a:t>
            </a:r>
            <a:r>
              <a:rPr lang="zh-CN" altLang="en-US" dirty="0">
                <a:solidFill>
                  <a:schemeClr val="accent1"/>
                </a:solidFill>
              </a:rPr>
              <a:t>场景中，模型往往会遗忘先前信息、难以从错误中恢复，导致最终输出的置信度估计不可靠。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zh-CN" altLang="en-US" dirty="0"/>
              <a:t>论文系统研究了 </a:t>
            </a:r>
            <a:r>
              <a:rPr lang="en-US" altLang="zh-CN" dirty="0"/>
              <a:t>LLM agents </a:t>
            </a:r>
            <a:r>
              <a:rPr lang="zh-CN" altLang="en-US" dirty="0"/>
              <a:t>在复杂网页浏览与推理任务（如 </a:t>
            </a:r>
            <a:r>
              <a:rPr lang="en-US" altLang="zh-CN" dirty="0" err="1"/>
              <a:t>DeepResearch</a:t>
            </a:r>
            <a:r>
              <a:rPr lang="zh-CN" altLang="en-US" dirty="0"/>
              <a:t>）中的口头置信度表现。实验观察表明：模型的 </a:t>
            </a:r>
            <a:r>
              <a:rPr lang="en-US" altLang="zh-CN" dirty="0"/>
              <a:t>verbal confidence </a:t>
            </a:r>
            <a:r>
              <a:rPr lang="zh-CN" altLang="en-US" dirty="0"/>
              <a:t>与任务准确率之间存在强正相关</a:t>
            </a:r>
            <a:r>
              <a:rPr lang="en-US" altLang="zh-CN" dirty="0"/>
              <a:t>——</a:t>
            </a:r>
            <a:r>
              <a:rPr lang="zh-CN" altLang="en-US" dirty="0"/>
              <a:t>高置信度意味着显著更高的正确率，而低置信度通常对应任务性能崩塌。</a:t>
            </a:r>
          </a:p>
          <a:p>
            <a:r>
              <a:rPr lang="zh-CN" altLang="en-US" dirty="0"/>
              <a:t>基于这一相关性，作者提出了一个</a:t>
            </a:r>
            <a:r>
              <a:rPr lang="zh-CN" altLang="en-US" b="1" dirty="0"/>
              <a:t>置信度驱动的推理时计算缩放（</a:t>
            </a:r>
            <a:r>
              <a:rPr lang="en-US" altLang="zh-CN" b="1" dirty="0"/>
              <a:t>TTS</a:t>
            </a:r>
            <a:r>
              <a:rPr lang="zh-CN" altLang="en-US" b="1" dirty="0"/>
              <a:t>）方法</a:t>
            </a:r>
            <a:r>
              <a:rPr lang="zh-CN" altLang="en-US" dirty="0"/>
              <a:t>：利用在开发集上校准的置信度阈值，当模型置信度不足时才触发额外 </a:t>
            </a:r>
            <a:r>
              <a:rPr lang="en-US" altLang="zh-CN" dirty="0"/>
              <a:t>rollouts</a:t>
            </a:r>
            <a:r>
              <a:rPr lang="zh-CN" altLang="en-US" dirty="0"/>
              <a:t>，避免对所有问题强制运行固定数量的推理路径。实验结果显示，该方法在显著降低 </a:t>
            </a:r>
            <a:r>
              <a:rPr lang="en-US" altLang="zh-CN" dirty="0"/>
              <a:t>rollouts </a:t>
            </a:r>
            <a:r>
              <a:rPr lang="zh-CN" altLang="en-US" dirty="0"/>
              <a:t>数量和 </a:t>
            </a:r>
            <a:r>
              <a:rPr lang="en-US" altLang="zh-CN" dirty="0"/>
              <a:t>token </a:t>
            </a:r>
            <a:r>
              <a:rPr lang="zh-CN" altLang="en-US" dirty="0"/>
              <a:t>消耗的同时，仍保持与自一致性（</a:t>
            </a:r>
            <a:r>
              <a:rPr lang="en-US" altLang="zh-CN" dirty="0"/>
              <a:t>self-consistency</a:t>
            </a:r>
            <a:r>
              <a:rPr lang="zh-CN" altLang="en-US" dirty="0"/>
              <a:t>）等基线相当甚至更好的性能。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6018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B06079-89CB-2917-6F85-078E8AC9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472" y="127984"/>
            <a:ext cx="10515600" cy="662782"/>
          </a:xfrm>
        </p:spPr>
        <p:txBody>
          <a:bodyPr/>
          <a:lstStyle/>
          <a:p>
            <a:r>
              <a:rPr lang="en-US" altLang="zh-CN" sz="2500" dirty="0"/>
              <a:t>GRPO</a:t>
            </a:r>
            <a:r>
              <a:rPr lang="zh-CN" altLang="en-US" sz="2500" dirty="0"/>
              <a:t>把</a:t>
            </a:r>
            <a:r>
              <a:rPr lang="en-US" altLang="zh-CN" sz="2500" dirty="0"/>
              <a:t>token-level</a:t>
            </a:r>
            <a:r>
              <a:rPr lang="zh-CN" altLang="en-US" sz="2500" dirty="0"/>
              <a:t>的优势广播到所有的</a:t>
            </a:r>
            <a:r>
              <a:rPr lang="en-US" altLang="zh-CN" sz="2500" dirty="0"/>
              <a:t>token</a:t>
            </a:r>
            <a:endParaRPr lang="zh-CN" altLang="en-US" sz="25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627042-E76C-E6DF-6289-F8CF28F97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72" y="790766"/>
            <a:ext cx="7537517" cy="55727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586AF67-FBDF-1FDB-9FE9-DE5CB3C773A9}"/>
              </a:ext>
            </a:extLst>
          </p:cNvPr>
          <p:cNvSpPr txBox="1"/>
          <p:nvPr/>
        </p:nvSpPr>
        <p:spPr>
          <a:xfrm>
            <a:off x="8570976" y="2808352"/>
            <a:ext cx="32308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Rollout </a:t>
            </a:r>
            <a:r>
              <a:rPr lang="zh-CN" altLang="en-US" dirty="0"/>
              <a:t>会保证所有</a:t>
            </a:r>
            <a:r>
              <a:rPr lang="en-US" altLang="zh-CN" dirty="0"/>
              <a:t>rollout</a:t>
            </a:r>
            <a:r>
              <a:rPr lang="zh-CN" altLang="en-US" dirty="0"/>
              <a:t>的</a:t>
            </a:r>
            <a:r>
              <a:rPr lang="en-US" altLang="zh-CN" dirty="0"/>
              <a:t>generate</a:t>
            </a:r>
            <a:r>
              <a:rPr lang="zh-CN" altLang="en-US" dirty="0"/>
              <a:t>的长度都是一致的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最终会使用</a:t>
            </a:r>
            <a:r>
              <a:rPr lang="en-US" altLang="zh-CN" dirty="0"/>
              <a:t>response-mask</a:t>
            </a:r>
            <a:r>
              <a:rPr lang="zh-CN" altLang="en-US" dirty="0"/>
              <a:t>仅对有效</a:t>
            </a:r>
            <a:r>
              <a:rPr lang="en-US" altLang="zh-CN" dirty="0"/>
              <a:t>token</a:t>
            </a:r>
            <a:r>
              <a:rPr lang="zh-CN" altLang="en-US" dirty="0"/>
              <a:t>保持</a:t>
            </a:r>
            <a:r>
              <a:rPr lang="en-US" altLang="zh-CN" dirty="0"/>
              <a:t>A</a:t>
            </a:r>
            <a:r>
              <a:rPr lang="zh-CN" altLang="en-US" dirty="0"/>
              <a:t>值，</a:t>
            </a:r>
            <a:r>
              <a:rPr lang="en-US" altLang="zh-CN" dirty="0"/>
              <a:t> response-mask</a:t>
            </a:r>
            <a:r>
              <a:rPr lang="zh-CN" altLang="en-US" dirty="0"/>
              <a:t>中值为</a:t>
            </a:r>
            <a:r>
              <a:rPr lang="en-US" altLang="zh-CN" dirty="0"/>
              <a:t>1</a:t>
            </a:r>
            <a:r>
              <a:rPr lang="zh-CN" altLang="en-US" dirty="0"/>
              <a:t>为有效</a:t>
            </a:r>
            <a:r>
              <a:rPr lang="en-US" altLang="zh-CN" dirty="0"/>
              <a:t>token</a:t>
            </a:r>
            <a:r>
              <a:rPr lang="zh-CN" altLang="en-US" dirty="0"/>
              <a:t>，为</a:t>
            </a:r>
            <a:r>
              <a:rPr lang="en-US" altLang="zh-CN" dirty="0"/>
              <a:t>0</a:t>
            </a:r>
            <a:r>
              <a:rPr lang="zh-CN" altLang="en-US" dirty="0"/>
              <a:t>为无效</a:t>
            </a:r>
            <a:r>
              <a:rPr lang="en-US" altLang="zh-CN" dirty="0"/>
              <a:t>token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9597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AD5B1-B778-0806-A4E8-26D9BB15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E6FA94-D0FE-C833-496D-1EDD837C6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296" y="5047619"/>
            <a:ext cx="10890504" cy="1974973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Reliability of Verbalized Confidence</a:t>
            </a:r>
          </a:p>
          <a:p>
            <a:r>
              <a:rPr lang="en-US" altLang="zh-CN" dirty="0"/>
              <a:t>LLM </a:t>
            </a:r>
            <a:r>
              <a:rPr lang="zh-CN" altLang="en-US" dirty="0"/>
              <a:t>的口头置信度在绝对数值上校准很差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chemeClr val="accent1"/>
                </a:solidFill>
              </a:rPr>
              <a:t>模型普遍严重过度自信</a:t>
            </a:r>
            <a:r>
              <a:rPr lang="zh-CN" altLang="en-US" dirty="0"/>
              <a:t>，例如在自报 </a:t>
            </a:r>
            <a:r>
              <a:rPr lang="en-US" altLang="zh-CN" dirty="0"/>
              <a:t>90–94% </a:t>
            </a:r>
            <a:r>
              <a:rPr lang="zh-CN" altLang="en-US" dirty="0"/>
              <a:t>置信时实际准确率仅约 </a:t>
            </a:r>
            <a:r>
              <a:rPr lang="en-US" altLang="zh-CN" dirty="0"/>
              <a:t>53%</a:t>
            </a:r>
            <a:r>
              <a:rPr lang="zh-CN" altLang="en-US" dirty="0"/>
              <a:t>。然而，口头置信度与实际准确率之间仍存在</a:t>
            </a:r>
            <a:r>
              <a:rPr lang="zh-CN" altLang="en-US" b="1" dirty="0"/>
              <a:t>强正相关</a:t>
            </a:r>
            <a:r>
              <a:rPr lang="zh-CN" altLang="en-US" dirty="0"/>
              <a:t>：置信度低于 </a:t>
            </a:r>
            <a:r>
              <a:rPr lang="en-US" altLang="zh-CN" dirty="0"/>
              <a:t>70% </a:t>
            </a:r>
            <a:r>
              <a:rPr lang="zh-CN" altLang="en-US" dirty="0"/>
              <a:t>时几乎必错，而高于 </a:t>
            </a:r>
            <a:r>
              <a:rPr lang="en-US" altLang="zh-CN" dirty="0"/>
              <a:t>95% </a:t>
            </a:r>
            <a:r>
              <a:rPr lang="zh-CN" altLang="en-US" dirty="0"/>
              <a:t>时准确率大幅提升。同时，让模型提供口头置信度并不会影响其原始性能。因此，尽管口头置信度的绝对水平不可靠，它依然能</a:t>
            </a:r>
            <a:r>
              <a:rPr lang="zh-CN" altLang="en-US" b="1" dirty="0"/>
              <a:t>有效区分高低质量预测</a:t>
            </a:r>
            <a:r>
              <a:rPr lang="zh-CN" altLang="en-US" dirty="0"/>
              <a:t>，是一种有用的相对质量信号。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9BD310-B2FA-94F1-1A05-3636B15B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9657143" cy="5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2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846D3C-9CA6-799F-8849-2AB1544F8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6" y="105150"/>
            <a:ext cx="11075894" cy="86304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用数据驱动的方式决定什么时候“信心足够高，可以停止尝试”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BB8AE1-BF2A-0CB6-EDC1-2B78E04F1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06" y="902261"/>
            <a:ext cx="6463553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b="1" dirty="0"/>
              <a:t>① 在验证集上运行模型，每个问题只尝试一次</a:t>
            </a:r>
          </a:p>
          <a:p>
            <a:pPr lvl="1"/>
            <a:r>
              <a:rPr lang="zh-CN" altLang="en-US" dirty="0"/>
              <a:t>模型会输出：</a:t>
            </a:r>
          </a:p>
          <a:p>
            <a:pPr lvl="1"/>
            <a:r>
              <a:rPr lang="zh-CN" altLang="en-US" dirty="0"/>
              <a:t>一个回答</a:t>
            </a:r>
          </a:p>
          <a:p>
            <a:pPr lvl="1"/>
            <a:r>
              <a:rPr lang="zh-CN" altLang="en-US" dirty="0"/>
              <a:t>一个 </a:t>
            </a:r>
            <a:r>
              <a:rPr lang="en-US" altLang="zh-CN" dirty="0"/>
              <a:t>verbalized confidence</a:t>
            </a:r>
            <a:r>
              <a:rPr lang="zh-CN" altLang="en-US" dirty="0"/>
              <a:t>（</a:t>
            </a:r>
            <a:r>
              <a:rPr lang="en-US" altLang="zh-CN" dirty="0"/>
              <a:t>0–100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这些样例并不会参与测试，仅用来确定阈值。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b="1" dirty="0"/>
              <a:t>② 计算不同 </a:t>
            </a:r>
            <a:r>
              <a:rPr lang="en-US" altLang="zh-CN" b="1" dirty="0"/>
              <a:t>confidence </a:t>
            </a:r>
            <a:r>
              <a:rPr lang="zh-CN" altLang="en-US" b="1" dirty="0"/>
              <a:t>区间的准确率</a:t>
            </a:r>
            <a:endParaRPr lang="en-US" altLang="zh-CN" dirty="0"/>
          </a:p>
          <a:p>
            <a:pPr lvl="1"/>
            <a:r>
              <a:rPr lang="zh-CN" altLang="en-US" dirty="0"/>
              <a:t>如果我们只看“</a:t>
            </a:r>
            <a:r>
              <a:rPr lang="en-US" altLang="zh-CN" dirty="0"/>
              <a:t>confidence ≥ τ”</a:t>
            </a:r>
            <a:r>
              <a:rPr lang="zh-CN" altLang="en-US" dirty="0"/>
              <a:t>的样本，这些样本的 </a:t>
            </a:r>
            <a:r>
              <a:rPr lang="zh-CN" altLang="en-US" b="1" dirty="0"/>
              <a:t>准确率是否显著高于整体平均水平？</a:t>
            </a:r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endParaRPr lang="en-US" altLang="zh-CN" b="1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A29DA1-7F0B-4F77-F8A1-87A2ADD0D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6" y="5070025"/>
            <a:ext cx="6314286" cy="8857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76CDB0-9E15-DF29-017F-192DAA82E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459" y="1905655"/>
            <a:ext cx="5257143" cy="44857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117C2DB-A549-BCA1-ABC3-9A8D0C8FB08D}"/>
              </a:ext>
            </a:extLst>
          </p:cNvPr>
          <p:cNvSpPr txBox="1"/>
          <p:nvPr/>
        </p:nvSpPr>
        <p:spPr>
          <a:xfrm>
            <a:off x="6929717" y="1335741"/>
            <a:ext cx="5469161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600" b="1" dirty="0"/>
              <a:t>③确定置信度阈值</a:t>
            </a:r>
            <a:endParaRPr lang="en-US" altLang="zh-CN" sz="2600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3471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54880-C68C-B3F0-2490-F3F9BFB6B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21" y="0"/>
            <a:ext cx="10515600" cy="692531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TTS with Verbalized Confidence</a:t>
            </a:r>
            <a:endParaRPr lang="zh-CN" altLang="en-US" sz="2000" b="1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C0D2A2A-D2AB-D5F3-B502-8610EE876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0764" y="274548"/>
            <a:ext cx="8058033" cy="43513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860035-ABCA-43C5-86F7-2F1D15C8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1" y="4774801"/>
            <a:ext cx="8114286" cy="1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91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86388A-A911-6B4C-D76D-BD37C5F0B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6" y="0"/>
            <a:ext cx="10515600" cy="1325563"/>
          </a:xfrm>
        </p:spPr>
        <p:txBody>
          <a:bodyPr/>
          <a:lstStyle/>
          <a:p>
            <a:r>
              <a:rPr lang="en-US" altLang="zh-CN" dirty="0"/>
              <a:t>TTS with Verbalized Confidence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3C6FA4-3591-8C54-2183-BCC89F3AD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264" y="1146048"/>
            <a:ext cx="11548872" cy="5030915"/>
          </a:xfrm>
        </p:spPr>
        <p:txBody>
          <a:bodyPr>
            <a:normAutofit/>
          </a:bodyPr>
          <a:lstStyle/>
          <a:p>
            <a:r>
              <a:rPr lang="en-US" altLang="zh-CN" b="1" dirty="0" err="1"/>
              <a:t>BrowseConf</a:t>
            </a:r>
            <a:r>
              <a:rPr lang="en-US" altLang="zh-CN" b="1" dirty="0"/>
              <a:t>-Zero</a:t>
            </a:r>
            <a:r>
              <a:rPr lang="en-US" altLang="zh-CN" dirty="0"/>
              <a:t> </a:t>
            </a:r>
            <a:r>
              <a:rPr lang="zh-CN" altLang="en-US" dirty="0"/>
              <a:t>：每次尝试都从头开始，不保留任何历史信息。对同一个问题最多尝试 </a:t>
            </a:r>
            <a:r>
              <a:rPr lang="en-US" altLang="zh-CN" dirty="0"/>
              <a:t>N </a:t>
            </a:r>
            <a:r>
              <a:rPr lang="zh-CN" altLang="en-US" dirty="0"/>
              <a:t>次，每次重新生成完整答案和一个口头置信度 。如果某次置信超过阈值，立即返回该答案。若全部 </a:t>
            </a:r>
            <a:r>
              <a:rPr lang="en-US" altLang="zh-CN" dirty="0"/>
              <a:t>N </a:t>
            </a:r>
            <a:r>
              <a:rPr lang="zh-CN" altLang="en-US" dirty="0"/>
              <a:t>次均未达到阈值，则返回其中置信度最高的回答。</a:t>
            </a:r>
            <a:endParaRPr lang="en-US" altLang="zh-CN" dirty="0"/>
          </a:p>
          <a:p>
            <a:r>
              <a:rPr lang="en-US" altLang="zh-CN" b="1" dirty="0" err="1"/>
              <a:t>BrowseConf</a:t>
            </a:r>
            <a:r>
              <a:rPr lang="en-US" altLang="zh-CN" b="1" dirty="0"/>
              <a:t>-Summary</a:t>
            </a:r>
            <a:r>
              <a:rPr lang="zh-CN" altLang="en-US" b="1" dirty="0"/>
              <a:t>（基于摘要的知识传递）</a:t>
            </a:r>
            <a:r>
              <a:rPr lang="zh-CN" altLang="en-US" dirty="0"/>
              <a:t>：通过“总结”保留前一次的重要推理信息，避免重复推理。第 </a:t>
            </a:r>
            <a:r>
              <a:rPr lang="en-US" altLang="zh-CN" dirty="0"/>
              <a:t>t</a:t>
            </a:r>
            <a:r>
              <a:rPr lang="zh-CN" altLang="en-US" dirty="0"/>
              <a:t>次尝试结束后，模型生成一个总结 </a:t>
            </a:r>
            <a:r>
              <a:rPr lang="en-US" altLang="zh-CN" dirty="0" err="1"/>
              <a:t>s_t</a:t>
            </a:r>
            <a:r>
              <a:rPr lang="zh-CN" altLang="en-US" dirty="0"/>
              <a:t>，在下一次尝试 </a:t>
            </a:r>
            <a:r>
              <a:rPr lang="en-US" altLang="zh-CN" dirty="0"/>
              <a:t>t+1</a:t>
            </a:r>
            <a:r>
              <a:rPr lang="zh-CN" altLang="en-US" dirty="0"/>
              <a:t>中，将总结 </a:t>
            </a:r>
            <a:r>
              <a:rPr lang="en-US" altLang="zh-CN" dirty="0" err="1"/>
              <a:t>s_t</a:t>
            </a:r>
            <a:r>
              <a:rPr lang="zh-CN" altLang="en-US" dirty="0"/>
              <a:t>注入模型提示中作为额外上下文。</a:t>
            </a:r>
            <a:endParaRPr lang="en-US" altLang="zh-CN" dirty="0"/>
          </a:p>
          <a:p>
            <a:r>
              <a:rPr lang="en-US" altLang="zh-CN" b="1" dirty="0" err="1"/>
              <a:t>BrowseConf</a:t>
            </a:r>
            <a:r>
              <a:rPr lang="en-US" altLang="zh-CN" b="1" dirty="0"/>
              <a:t>-Neg</a:t>
            </a:r>
            <a:r>
              <a:rPr lang="zh-CN" altLang="en-US" b="1" dirty="0"/>
              <a:t>（基于负约束的多样化约束）</a:t>
            </a:r>
            <a:r>
              <a:rPr lang="zh-CN" altLang="en-US" dirty="0"/>
              <a:t>：告诉模型“这些之前的答案是错的（置信度低），别再生成一样的”。对第 </a:t>
            </a:r>
            <a:r>
              <a:rPr lang="en-US" altLang="zh-CN" dirty="0"/>
              <a:t>(t) </a:t>
            </a:r>
            <a:r>
              <a:rPr lang="zh-CN" altLang="en-US" dirty="0"/>
              <a:t>次尝试，模型会看到所有之前尝试 （置信度较低的错误答案列表）模型被明确要求：不要重复这些答案，必须生成一个不同的新回答。</a:t>
            </a:r>
          </a:p>
        </p:txBody>
      </p:sp>
    </p:spTree>
    <p:extLst>
      <p:ext uri="{BB962C8B-B14F-4D97-AF65-F5344CB8AC3E}">
        <p14:creationId xmlns:p14="http://schemas.microsoft.com/office/powerpoint/2010/main" val="2009128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94FB26-E417-1304-7F01-E3EB1BCE2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206629"/>
            <a:ext cx="10515600" cy="1325563"/>
          </a:xfrm>
        </p:spPr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24D3B88-0487-DDFD-751C-3543FF277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7111" y="365125"/>
            <a:ext cx="4875856" cy="61723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48B05B-466F-5AAD-35B2-6D15B70FEE5B}"/>
              </a:ext>
            </a:extLst>
          </p:cNvPr>
          <p:cNvSpPr txBox="1"/>
          <p:nvPr/>
        </p:nvSpPr>
        <p:spPr>
          <a:xfrm>
            <a:off x="448056" y="1353312"/>
            <a:ext cx="523341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/>
              <a:t>BrowseConf</a:t>
            </a:r>
            <a:r>
              <a:rPr lang="en-US" altLang="zh-CN" b="1" dirty="0"/>
              <a:t>-Neg</a:t>
            </a:r>
            <a:r>
              <a:rPr lang="en-US" altLang="zh-CN" dirty="0"/>
              <a:t> </a:t>
            </a:r>
            <a:r>
              <a:rPr lang="zh-CN" altLang="en-US" dirty="0"/>
              <a:t>在 </a:t>
            </a:r>
            <a:r>
              <a:rPr lang="en-US" altLang="zh-CN" dirty="0"/>
              <a:t>gpt-oss-120b </a:t>
            </a:r>
            <a:r>
              <a:rPr lang="zh-CN" altLang="en-US" dirty="0"/>
              <a:t>的两个基准上都取得最高准确率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 </a:t>
            </a:r>
            <a:r>
              <a:rPr lang="en-US" altLang="zh-CN" dirty="0"/>
              <a:t>DeepSeek-V3.1</a:t>
            </a:r>
            <a:r>
              <a:rPr lang="zh-CN" altLang="en-US" dirty="0"/>
              <a:t>，</a:t>
            </a:r>
            <a:r>
              <a:rPr lang="en-US" altLang="zh-CN" dirty="0" err="1"/>
              <a:t>BrowseConf</a:t>
            </a:r>
            <a:r>
              <a:rPr lang="en-US" altLang="zh-CN" dirty="0"/>
              <a:t> </a:t>
            </a:r>
            <a:r>
              <a:rPr lang="zh-CN" altLang="en-US" dirty="0"/>
              <a:t>的各变体均表现稳健，且计算效率更高，在消耗较少的尝试次数的情况下，就能达到甚至超过 </a:t>
            </a:r>
            <a:r>
              <a:rPr lang="en-US" altLang="zh-CN" dirty="0"/>
              <a:t>Self-Consistency </a:t>
            </a:r>
            <a:r>
              <a:rPr lang="zh-CN" altLang="en-US" dirty="0"/>
              <a:t>所需的 </a:t>
            </a:r>
            <a:r>
              <a:rPr lang="en-US" altLang="zh-CN" dirty="0"/>
              <a:t>10 </a:t>
            </a:r>
            <a:r>
              <a:rPr lang="zh-CN" altLang="en-US" dirty="0"/>
              <a:t>次尝试。</a:t>
            </a:r>
          </a:p>
          <a:p>
            <a:br>
              <a:rPr lang="zh-CN" altLang="en-US" dirty="0"/>
            </a:br>
            <a:r>
              <a:rPr lang="zh-CN" altLang="en-US" b="1" dirty="0"/>
              <a:t>基于置信度动态分配计算预算比为每个问题固定采样次数更高效、更有效。</a:t>
            </a:r>
            <a:endParaRPr lang="zh-CN" altLang="en-US" dirty="0"/>
          </a:p>
          <a:p>
            <a:r>
              <a:rPr lang="zh-CN" altLang="en-US" dirty="0"/>
              <a:t>在三个 </a:t>
            </a:r>
            <a:r>
              <a:rPr lang="en-US" altLang="zh-CN" dirty="0" err="1"/>
              <a:t>BrowseConf</a:t>
            </a:r>
            <a:r>
              <a:rPr lang="en-US" altLang="zh-CN" dirty="0"/>
              <a:t> </a:t>
            </a:r>
            <a:r>
              <a:rPr lang="zh-CN" altLang="en-US" dirty="0"/>
              <a:t>变体中：</a:t>
            </a:r>
          </a:p>
          <a:p>
            <a:pPr lvl="1"/>
            <a:r>
              <a:rPr lang="en-US" altLang="zh-CN" b="1" dirty="0" err="1"/>
              <a:t>BrowseConf</a:t>
            </a:r>
            <a:r>
              <a:rPr lang="en-US" altLang="zh-CN" b="1" dirty="0"/>
              <a:t>-Neg</a:t>
            </a:r>
            <a:r>
              <a:rPr lang="zh-CN" altLang="en-US" dirty="0"/>
              <a:t>（负约束多样性）通常达到最高准确率</a:t>
            </a:r>
          </a:p>
          <a:p>
            <a:pPr lvl="1"/>
            <a:r>
              <a:rPr lang="en-US" altLang="zh-CN" b="1" dirty="0" err="1"/>
              <a:t>BrowseConf</a:t>
            </a:r>
            <a:r>
              <a:rPr lang="en-US" altLang="zh-CN" b="1" dirty="0"/>
              <a:t>-Summary</a:t>
            </a:r>
            <a:r>
              <a:rPr lang="en-US" altLang="zh-CN" dirty="0"/>
              <a:t> </a:t>
            </a:r>
            <a:r>
              <a:rPr lang="zh-CN" altLang="en-US" dirty="0"/>
              <a:t>一贯需要最少的平均尝试数</a:t>
            </a:r>
          </a:p>
          <a:p>
            <a:pPr lvl="1"/>
            <a:r>
              <a:rPr lang="en-US" altLang="zh-CN" b="1" dirty="0" err="1"/>
              <a:t>BrowseConf</a:t>
            </a:r>
            <a:r>
              <a:rPr lang="en-US" altLang="zh-CN" b="1" dirty="0"/>
              <a:t>-Zero</a:t>
            </a:r>
            <a:r>
              <a:rPr lang="en-US" altLang="zh-CN" dirty="0"/>
              <a:t> </a:t>
            </a:r>
            <a:r>
              <a:rPr lang="zh-CN" altLang="en-US" dirty="0"/>
              <a:t>在效率与效果之间提供折中方案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8899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8D5012A6-9A59-0F57-5986-19BC5EF87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01910"/>
            <a:ext cx="9144000" cy="1655762"/>
          </a:xfrm>
        </p:spPr>
        <p:txBody>
          <a:bodyPr/>
          <a:lstStyle/>
          <a:p>
            <a:r>
              <a:rPr lang="en-US" altLang="zh-CN" dirty="0"/>
              <a:t>NIPS 2025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6C7C54-7143-6C79-1BB6-FF4197672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13" y="1412607"/>
            <a:ext cx="9428571" cy="2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76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82CE41-D2E4-6DF6-DD81-FB26C86CF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2601" y="4371582"/>
            <a:ext cx="9186797" cy="1429599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EMNLP 2025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774EC5-DBBE-EEBD-B280-D8772A2B6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84" y="907199"/>
            <a:ext cx="11763916" cy="322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38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2C16AB-C263-716B-C2A2-4B2C7235F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109093"/>
            <a:ext cx="10515600" cy="841883"/>
          </a:xfrm>
        </p:spPr>
        <p:txBody>
          <a:bodyPr/>
          <a:lstStyle/>
          <a:p>
            <a:r>
              <a:rPr lang="en-US" altLang="zh-CN" dirty="0"/>
              <a:t>GRPO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DF76CD-A8A2-321C-44E1-2B9E21750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115" y="109093"/>
            <a:ext cx="8485714" cy="3285714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C9F1ACCB-D9A2-F2B9-DAD5-75B7AF3280C0}"/>
              </a:ext>
            </a:extLst>
          </p:cNvPr>
          <p:cNvSpPr txBox="1">
            <a:spLocks/>
          </p:cNvSpPr>
          <p:nvPr/>
        </p:nvSpPr>
        <p:spPr>
          <a:xfrm>
            <a:off x="691896" y="3429000"/>
            <a:ext cx="10515600" cy="841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DAPO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A408660-6013-D251-3CF1-B2B79F22A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115" y="3630311"/>
            <a:ext cx="8028571" cy="17142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B2DEB54-308C-1923-EE99-CA5EBA0B9FAD}"/>
              </a:ext>
            </a:extLst>
          </p:cNvPr>
          <p:cNvSpPr txBox="1"/>
          <p:nvPr/>
        </p:nvSpPr>
        <p:spPr>
          <a:xfrm>
            <a:off x="1234314" y="5291141"/>
            <a:ext cx="100525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Clip-Higher(</a:t>
            </a:r>
            <a:r>
              <a:rPr lang="zh-CN" altLang="en-US" dirty="0"/>
              <a:t>非对称裁剪机制，解耦上下裁剪的范围</a:t>
            </a:r>
            <a:r>
              <a:rPr lang="en-US" altLang="zh-CN" b="1" dirty="0"/>
              <a:t>) : </a:t>
            </a:r>
            <a:r>
              <a:rPr lang="en-US" altLang="zh-CN" dirty="0"/>
              <a:t>low 0.2 High 0.28 </a:t>
            </a:r>
            <a:r>
              <a:rPr lang="zh-CN" altLang="en-US" dirty="0"/>
              <a:t>提高了策略熵，促进了更多样化样本的生成</a:t>
            </a:r>
            <a:endParaRPr lang="en-US" altLang="zh-CN" dirty="0"/>
          </a:p>
          <a:p>
            <a:r>
              <a:rPr lang="zh-CN" altLang="en-US" b="1" dirty="0"/>
              <a:t>动态采样 </a:t>
            </a:r>
            <a:r>
              <a:rPr lang="en-US" altLang="zh-CN" b="1" dirty="0"/>
              <a:t>: </a:t>
            </a:r>
            <a:r>
              <a:rPr lang="zh-CN" altLang="en-US" dirty="0"/>
              <a:t>保证有效梯度</a:t>
            </a:r>
            <a:r>
              <a:rPr lang="en-US" altLang="zh-CN" dirty="0"/>
              <a:t>, </a:t>
            </a:r>
            <a:r>
              <a:rPr lang="zh-CN" altLang="en-US" dirty="0"/>
              <a:t>过滤掉</a:t>
            </a:r>
            <a:r>
              <a:rPr lang="en-US" altLang="zh-CN" dirty="0"/>
              <a:t>reward</a:t>
            </a:r>
            <a:r>
              <a:rPr lang="zh-CN" altLang="en-US" dirty="0"/>
              <a:t>为全</a:t>
            </a:r>
            <a:r>
              <a:rPr lang="en-US" altLang="zh-CN" dirty="0"/>
              <a:t>0</a:t>
            </a:r>
            <a:r>
              <a:rPr lang="zh-CN" altLang="en-US" dirty="0"/>
              <a:t>或者全</a:t>
            </a:r>
            <a:r>
              <a:rPr lang="en-US" altLang="zh-CN" dirty="0"/>
              <a:t>1</a:t>
            </a:r>
            <a:r>
              <a:rPr lang="zh-CN" altLang="en-US" dirty="0"/>
              <a:t>的组</a:t>
            </a:r>
            <a:endParaRPr lang="en-US" altLang="zh-CN" dirty="0"/>
          </a:p>
          <a:p>
            <a:r>
              <a:rPr lang="zh-CN" altLang="en-US" b="1" dirty="0"/>
              <a:t>去除</a:t>
            </a:r>
            <a:r>
              <a:rPr lang="en-US" altLang="zh-CN" b="1" dirty="0"/>
              <a:t>KL</a:t>
            </a:r>
            <a:r>
              <a:rPr lang="zh-CN" altLang="en-US" b="1" dirty="0"/>
              <a:t>项 ：</a:t>
            </a:r>
            <a:r>
              <a:rPr lang="zh-CN" altLang="en-US" dirty="0"/>
              <a:t>长</a:t>
            </a:r>
            <a:r>
              <a:rPr lang="en-US" altLang="zh-CN" dirty="0"/>
              <a:t>COT</a:t>
            </a:r>
            <a:r>
              <a:rPr lang="zh-CN" altLang="en-US" dirty="0"/>
              <a:t>训练后期会偏移原本的</a:t>
            </a:r>
            <a:r>
              <a:rPr lang="en-US" altLang="zh-CN" dirty="0" err="1"/>
              <a:t>polilcy</a:t>
            </a:r>
            <a:r>
              <a:rPr lang="zh-CN" altLang="en-US" dirty="0"/>
              <a:t>，因为没必要保留，一般在推理任务中剔除</a:t>
            </a:r>
            <a:endParaRPr lang="en-US" altLang="zh-CN" dirty="0"/>
          </a:p>
          <a:p>
            <a:r>
              <a:rPr lang="zh-CN" altLang="en-US" b="1" dirty="0"/>
              <a:t>规则奖励：</a:t>
            </a:r>
            <a:r>
              <a:rPr lang="zh-CN" altLang="en-US" dirty="0"/>
              <a:t>在代码，数学推理易于验证的任务上，可以使用简单的规则奖励</a:t>
            </a:r>
          </a:p>
        </p:txBody>
      </p:sp>
    </p:spTree>
    <p:extLst>
      <p:ext uri="{BB962C8B-B14F-4D97-AF65-F5344CB8AC3E}">
        <p14:creationId xmlns:p14="http://schemas.microsoft.com/office/powerpoint/2010/main" val="4221368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22615D-BE35-09C4-FC29-B26FF522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455"/>
            <a:ext cx="10515600" cy="791322"/>
          </a:xfrm>
        </p:spPr>
        <p:txBody>
          <a:bodyPr>
            <a:normAutofit fontScale="90000"/>
          </a:bodyPr>
          <a:lstStyle/>
          <a:p>
            <a:r>
              <a:rPr lang="en-US" altLang="zh-CN" sz="2200" b="1" dirty="0"/>
              <a:t>Clip-Higher(</a:t>
            </a:r>
            <a:r>
              <a:rPr lang="zh-CN" altLang="en-US" sz="2200" dirty="0"/>
              <a:t>非对称裁剪机制，解耦上下裁剪的范围</a:t>
            </a:r>
            <a:r>
              <a:rPr lang="en-US" altLang="zh-CN" sz="2200" b="1" dirty="0"/>
              <a:t>) : </a:t>
            </a:r>
            <a:r>
              <a:rPr lang="en-US" altLang="zh-CN" sz="2200" dirty="0"/>
              <a:t>low 0.2 High 0.28 </a:t>
            </a:r>
            <a:r>
              <a:rPr lang="zh-CN" altLang="en-US" sz="2200" dirty="0"/>
              <a:t>提高了策略熵，促进了更多样化样本的生成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9BB01A-1A12-4596-30A3-59BCB4637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272765-AE0A-D004-C315-7895374DC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517458" cy="398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49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2FA94E-3FBF-AEA3-5A9D-3B383B8D7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99" y="4084320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ICLR 2026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E0F17D-1A1B-1280-FCF8-BAC14150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56" y="690943"/>
            <a:ext cx="10114758" cy="368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12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6FA44-5201-E11E-5F30-5A028DAE3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70053"/>
            <a:ext cx="10515600" cy="634619"/>
          </a:xfrm>
        </p:spPr>
        <p:txBody>
          <a:bodyPr/>
          <a:lstStyle/>
          <a:p>
            <a:r>
              <a:rPr lang="en-US" altLang="zh-CN" sz="2500" dirty="0"/>
              <a:t>Motivation</a:t>
            </a:r>
            <a:endParaRPr lang="zh-CN" altLang="en-US" sz="25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99F58F-13BB-0C23-39E5-02FE88C3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564" y="1020952"/>
            <a:ext cx="11548872" cy="5404231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GRPO </a:t>
            </a:r>
            <a:r>
              <a:rPr lang="zh-CN" altLang="en-US" dirty="0"/>
              <a:t>所采用的学习信号在整个序列上施加一个统一的 </a:t>
            </a:r>
            <a:r>
              <a:rPr lang="en-US" altLang="zh-CN" dirty="0"/>
              <a:t>advantage</a:t>
            </a:r>
            <a:r>
              <a:rPr lang="zh-CN" altLang="en-US" dirty="0"/>
              <a:t>，这种不加区分、粒度极粗的信用分配方式，会将正确路径的所有步骤同等奖励，也会将错误路径的全部步骤同等惩罚，无法区分关键的推理跳跃和无关紧要的过渡步骤。</a:t>
            </a:r>
            <a:r>
              <a:rPr lang="zh-CN" altLang="en-US" dirty="0">
                <a:solidFill>
                  <a:schemeClr val="accent1"/>
                </a:solidFill>
              </a:rPr>
              <a:t>这种粗粒度反馈容易驱使策略模型过早收敛到少量“安全”的高奖励轨迹上。</a:t>
            </a:r>
            <a:r>
              <a:rPr lang="zh-CN" altLang="en-US" dirty="0"/>
              <a:t>一个常见的副作用便是</a:t>
            </a:r>
            <a:r>
              <a:rPr lang="zh-CN" altLang="en-US" b="1" dirty="0"/>
              <a:t>熵坍缩</a:t>
            </a:r>
            <a:r>
              <a:rPr lang="zh-CN" altLang="en-US" dirty="0"/>
              <a:t>，模型输出分布收缩，多样性下降，导致其在复杂问题中缺乏探索新的推理策略的能力。</a:t>
            </a:r>
            <a:endParaRPr lang="en-US" altLang="zh-CN" dirty="0"/>
          </a:p>
          <a:p>
            <a:r>
              <a:rPr lang="zh-CN" altLang="en-US" dirty="0"/>
              <a:t>提出 </a:t>
            </a:r>
            <a:r>
              <a:rPr lang="en-US" altLang="zh-CN" b="1" dirty="0" err="1"/>
              <a:t>UnCertainty</a:t>
            </a:r>
            <a:r>
              <a:rPr lang="en-US" altLang="zh-CN" b="1" dirty="0"/>
              <a:t>-aware Advantage Shaping</a:t>
            </a:r>
            <a:r>
              <a:rPr lang="zh-CN" altLang="en-US" b="1" dirty="0"/>
              <a:t>（</a:t>
            </a:r>
            <a:r>
              <a:rPr lang="en-US" altLang="zh-CN" b="1" dirty="0"/>
              <a:t>UCAS</a:t>
            </a:r>
            <a:r>
              <a:rPr lang="zh-CN" altLang="en-US" b="1" dirty="0"/>
              <a:t>）</a:t>
            </a:r>
            <a:r>
              <a:rPr lang="zh-CN" altLang="en-US" dirty="0"/>
              <a:t>，一种基于模型内部不确定性、无需额外模型的细粒度 </a:t>
            </a:r>
            <a:r>
              <a:rPr lang="en-US" altLang="zh-CN" dirty="0"/>
              <a:t>advantage </a:t>
            </a:r>
            <a:r>
              <a:rPr lang="zh-CN" altLang="en-US" dirty="0"/>
              <a:t>调节方法。</a:t>
            </a:r>
            <a:r>
              <a:rPr lang="en-US" altLang="zh-CN" dirty="0"/>
              <a:t>UCAS </a:t>
            </a:r>
            <a:r>
              <a:rPr lang="zh-CN" altLang="en-US" dirty="0"/>
              <a:t>的目标是在 </a:t>
            </a:r>
            <a:r>
              <a:rPr lang="en-US" altLang="zh-CN" dirty="0"/>
              <a:t>RLVR </a:t>
            </a:r>
            <a:r>
              <a:rPr lang="zh-CN" altLang="en-US" dirty="0"/>
              <a:t>中通过引入模型不确定性来优化优势值，从而解决“精确性</a:t>
            </a:r>
            <a:r>
              <a:rPr lang="en-US" altLang="zh-CN" dirty="0"/>
              <a:t>–</a:t>
            </a:r>
            <a:r>
              <a:rPr lang="zh-CN" altLang="en-US" dirty="0"/>
              <a:t>多样性”难题。</a:t>
            </a:r>
            <a:r>
              <a:rPr lang="en-US" altLang="zh-CN" dirty="0"/>
              <a:t>UCAS </a:t>
            </a:r>
            <a:r>
              <a:rPr lang="zh-CN" altLang="en-US" dirty="0"/>
              <a:t>在两个互补层面 </a:t>
            </a:r>
            <a:r>
              <a:rPr lang="en-US" altLang="zh-CN" dirty="0"/>
              <a:t>reshaping </a:t>
            </a:r>
            <a:r>
              <a:rPr lang="zh-CN" altLang="en-US" dirty="0"/>
              <a:t>优势信号：在</a:t>
            </a:r>
            <a:r>
              <a:rPr lang="zh-CN" altLang="en-US" b="1" dirty="0"/>
              <a:t>响应层面</a:t>
            </a:r>
            <a:r>
              <a:rPr lang="zh-CN" altLang="en-US" dirty="0"/>
              <a:t>，通过模型整体自信度（</a:t>
            </a:r>
            <a:r>
              <a:rPr lang="en-US" altLang="zh-CN" dirty="0"/>
              <a:t>self-confidence</a:t>
            </a:r>
            <a:r>
              <a:rPr lang="zh-CN" altLang="en-US" dirty="0"/>
              <a:t>）调节序列级优势，对“正确但不自信”的回答放大奖励，对“错误却自信”的回答加重惩罚；在</a:t>
            </a:r>
            <a:r>
              <a:rPr lang="en-US" altLang="zh-CN" b="1" dirty="0"/>
              <a:t>token </a:t>
            </a:r>
            <a:r>
              <a:rPr lang="zh-CN" altLang="en-US" b="1" dirty="0"/>
              <a:t>层面</a:t>
            </a:r>
            <a:r>
              <a:rPr lang="zh-CN" altLang="en-US" dirty="0"/>
              <a:t>，</a:t>
            </a:r>
            <a:r>
              <a:rPr lang="en-US" altLang="zh-CN" dirty="0"/>
              <a:t>UCAS </a:t>
            </a:r>
            <a:r>
              <a:rPr lang="zh-CN" altLang="en-US" dirty="0"/>
              <a:t>进一步从原始 </a:t>
            </a:r>
            <a:r>
              <a:rPr lang="en-US" altLang="zh-CN" dirty="0"/>
              <a:t>logits </a:t>
            </a:r>
            <a:r>
              <a:rPr lang="zh-CN" altLang="en-US" dirty="0"/>
              <a:t>中引入基于确定性的局部惩罚，抑制局部过度自信，同时保持推理过程中的多样性。两者协同作用，使模型能够探索“不确定但潜在有价值”的推理路径，并有效压制“自信但错误”的解答。</a:t>
            </a:r>
          </a:p>
        </p:txBody>
      </p:sp>
    </p:spTree>
    <p:extLst>
      <p:ext uri="{BB962C8B-B14F-4D97-AF65-F5344CB8AC3E}">
        <p14:creationId xmlns:p14="http://schemas.microsoft.com/office/powerpoint/2010/main" val="1158947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E232EDB-6AFD-0E08-EFCC-9DE7C1A21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87" y="102650"/>
            <a:ext cx="9796498" cy="643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95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</TotalTime>
  <Words>2299</Words>
  <Application>Microsoft Office PowerPoint</Application>
  <PresentationFormat>宽屏</PresentationFormat>
  <Paragraphs>159</Paragraphs>
  <Slides>46</Slides>
  <Notes>4</Notes>
  <HiddenSlides>2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1" baseType="lpstr">
      <vt:lpstr>等线</vt:lpstr>
      <vt:lpstr>等线 Light</vt:lpstr>
      <vt:lpstr>Arial</vt:lpstr>
      <vt:lpstr>Cambria Math</vt:lpstr>
      <vt:lpstr>Office 主题​​</vt:lpstr>
      <vt:lpstr>GRPO 计算 Advantage – 一个Prompt经过N次Rollout之后经过奖励函数计算</vt:lpstr>
      <vt:lpstr>GRPO 计算 Advantage – 按UID进行分组，计算组内均值和方差</vt:lpstr>
      <vt:lpstr>GRPO 计算 Advantage – 按组计算优势</vt:lpstr>
      <vt:lpstr>GRPO把token-level的优势广播到所有的token</vt:lpstr>
      <vt:lpstr>GRPO</vt:lpstr>
      <vt:lpstr>Clip-Higher(非对称裁剪机制，解耦上下裁剪的范围) : low 0.2 High 0.28 提高了策略熵，促进了更多样化样本的生成 </vt:lpstr>
      <vt:lpstr>ICLR 2026</vt:lpstr>
      <vt:lpstr>Motivation</vt:lpstr>
      <vt:lpstr>PowerPoint 演示文稿</vt:lpstr>
      <vt:lpstr>Method</vt:lpstr>
      <vt:lpstr>获得响应级自信度（Response-Level Confidence）</vt:lpstr>
      <vt:lpstr>响应级优势调制（Response-Level Advantage Modulation）</vt:lpstr>
      <vt:lpstr>Token 级确定性惩罚（Token-Level Certainty Penalty）</vt:lpstr>
      <vt:lpstr>最终优势塑形公式（Final Advantage Shaping Formula）</vt:lpstr>
      <vt:lpstr>Uncertainty-aware Advantage Shaping (UCAS)</vt:lpstr>
      <vt:lpstr>BaseLine</vt:lpstr>
      <vt:lpstr>MAIN RESULTS</vt:lpstr>
      <vt:lpstr>ABLATION</vt:lpstr>
      <vt:lpstr>Preliminary : Search-R1 （COLM 2025）</vt:lpstr>
      <vt:lpstr>PowerPoint 演示文稿</vt:lpstr>
      <vt:lpstr>State Masking Loss</vt:lpstr>
      <vt:lpstr>PowerPoint 演示文稿</vt:lpstr>
      <vt:lpstr>PowerPoint 演示文稿</vt:lpstr>
      <vt:lpstr>Datasets</vt:lpstr>
      <vt:lpstr>PowerPoint 演示文稿</vt:lpstr>
      <vt:lpstr>Training Dynamics</vt:lpstr>
      <vt:lpstr>ICLR 2026</vt:lpstr>
      <vt:lpstr>Motivation</vt:lpstr>
      <vt:lpstr>Method</vt:lpstr>
      <vt:lpstr>Reward Design</vt:lpstr>
      <vt:lpstr>Knowledge-boundary Aware Dataset Construction</vt:lpstr>
      <vt:lpstr>Experiment Setting</vt:lpstr>
      <vt:lpstr>Training Dynamics</vt:lpstr>
      <vt:lpstr>PowerPoint 演示文稿</vt:lpstr>
      <vt:lpstr>Compare to No RL Method  </vt:lpstr>
      <vt:lpstr>PowerPoint 演示文稿</vt:lpstr>
      <vt:lpstr>Ablation on the effects of dataset difficulty</vt:lpstr>
      <vt:lpstr>PowerPoint 演示文稿</vt:lpstr>
      <vt:lpstr>Motivation</vt:lpstr>
      <vt:lpstr>PowerPoint 演示文稿</vt:lpstr>
      <vt:lpstr>用数据驱动的方式决定什么时候“信心足够高，可以停止尝试”</vt:lpstr>
      <vt:lpstr>TTS with Verbalized Confidence</vt:lpstr>
      <vt:lpstr>TTS with Verbalized Confidence</vt:lpstr>
      <vt:lpstr>Result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海江 李</dc:creator>
  <cp:lastModifiedBy>海江 李</cp:lastModifiedBy>
  <cp:revision>5</cp:revision>
  <dcterms:created xsi:type="dcterms:W3CDTF">2025-11-23T08:18:06Z</dcterms:created>
  <dcterms:modified xsi:type="dcterms:W3CDTF">2025-11-29T04:50:49Z</dcterms:modified>
</cp:coreProperties>
</file>